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3"/>
  </p:notesMasterIdLst>
  <p:handoutMasterIdLst>
    <p:handoutMasterId r:id="rId14"/>
  </p:handoutMasterIdLst>
  <p:sldIdLst>
    <p:sldId id="259" r:id="rId3"/>
    <p:sldId id="266" r:id="rId4"/>
    <p:sldId id="281" r:id="rId5"/>
    <p:sldId id="280" r:id="rId6"/>
    <p:sldId id="285" r:id="rId7"/>
    <p:sldId id="286" r:id="rId8"/>
    <p:sldId id="287" r:id="rId9"/>
    <p:sldId id="288" r:id="rId10"/>
    <p:sldId id="289" r:id="rId11"/>
    <p:sldId id="290" r:id="rId12"/>
  </p:sldIdLst>
  <p:sldSz cx="9144000" cy="6858000" type="screen4x3"/>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F52"/>
    <a:srgbClr val="525250"/>
    <a:srgbClr val="4F5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53" autoAdjust="0"/>
  </p:normalViewPr>
  <p:slideViewPr>
    <p:cSldViewPr>
      <p:cViewPr varScale="1">
        <p:scale>
          <a:sx n="126" d="100"/>
          <a:sy n="126" d="100"/>
        </p:scale>
        <p:origin x="-120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20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573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b-NO"/>
          </a:p>
        </p:txBody>
      </p:sp>
      <p:sp>
        <p:nvSpPr>
          <p:cNvPr id="573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573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EC752A-AFED-40F1-89DF-4D97910798AB}" type="slidenum">
              <a:rPr lang="nb-NO"/>
              <a:pPr>
                <a:defRPr/>
              </a:pPr>
              <a:t>‹#›</a:t>
            </a:fld>
            <a:endParaRPr lang="nb-NO"/>
          </a:p>
        </p:txBody>
      </p:sp>
    </p:spTree>
    <p:extLst>
      <p:ext uri="{BB962C8B-B14F-4D97-AF65-F5344CB8AC3E}">
        <p14:creationId xmlns:p14="http://schemas.microsoft.com/office/powerpoint/2010/main" val="2543747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614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b-NO"/>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144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6144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A0F2EB-DF67-4353-A705-24EDC1F65365}" type="slidenum">
              <a:rPr lang="nb-NO"/>
              <a:pPr>
                <a:defRPr/>
              </a:pPr>
              <a:t>‹#›</a:t>
            </a:fld>
            <a:endParaRPr lang="nb-NO"/>
          </a:p>
        </p:txBody>
      </p:sp>
    </p:spTree>
    <p:extLst>
      <p:ext uri="{BB962C8B-B14F-4D97-AF65-F5344CB8AC3E}">
        <p14:creationId xmlns:p14="http://schemas.microsoft.com/office/powerpoint/2010/main" val="1480337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C8E65D0-EC64-41F4-B30B-0815EE4B1F29}" type="slidenum">
              <a:rPr lang="nb-NO" smtClean="0"/>
              <a:pPr/>
              <a:t>1</a:t>
            </a:fld>
            <a:endParaRPr lang="nb-NO" smtClean="0"/>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378CD41-3396-4AF7-8445-1531581A4795}" type="slidenum">
              <a:rPr lang="nb-NO" smtClean="0"/>
              <a:pPr/>
              <a:t>2</a:t>
            </a:fld>
            <a:endParaRPr lang="nb-NO"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a:ln/>
        </p:spPr>
        <p:txBody>
          <a:bodyPr/>
          <a:lstStyle/>
          <a:p>
            <a:pPr eaLnBrk="1" hangingPunct="1"/>
            <a:r>
              <a:rPr lang="nb-NO"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E8EF52A-915D-461E-9402-9AD4C1B8A609}" type="slidenum">
              <a:rPr lang="nb-NO" smtClean="0"/>
              <a:pPr/>
              <a:t>3</a:t>
            </a:fld>
            <a:endParaRPr lang="nb-NO" smtClean="0"/>
          </a:p>
        </p:txBody>
      </p:sp>
      <p:sp>
        <p:nvSpPr>
          <p:cNvPr id="17411" name="Rectangle 2"/>
          <p:cNvSpPr>
            <a:spLocks noGrp="1" noRot="1" noChangeAspect="1" noChangeArrowheads="1" noTextEdit="1"/>
          </p:cNvSpPr>
          <p:nvPr>
            <p:ph type="sldImg"/>
          </p:nvPr>
        </p:nvSpPr>
        <p:spPr>
          <a:xfrm>
            <a:off x="917575" y="744538"/>
            <a:ext cx="4962525" cy="3722687"/>
          </a:xfrm>
          <a:ln/>
        </p:spPr>
      </p:sp>
      <p:sp>
        <p:nvSpPr>
          <p:cNvPr id="79875" name="Rectangle 3"/>
          <p:cNvSpPr>
            <a:spLocks noGrp="1" noChangeArrowheads="1"/>
          </p:cNvSpPr>
          <p:nvPr>
            <p:ph type="body" idx="1"/>
          </p:nvPr>
        </p:nvSpPr>
        <p:spPr/>
        <p:txBody>
          <a:bodyPr/>
          <a:lstStyle/>
          <a:p>
            <a:pPr marL="838200" lvl="1" indent="-381000" eaLnBrk="1" hangingPunct="1">
              <a:spcBef>
                <a:spcPct val="20000"/>
              </a:spcBef>
              <a:buFont typeface="Arial" pitchFamily="34" charset="0"/>
              <a:buChar char="•"/>
              <a:defRPr/>
            </a:pPr>
            <a:r>
              <a:rPr lang="nb-NO" sz="2100" kern="0" dirty="0" smtClean="0">
                <a:solidFill>
                  <a:schemeClr val="bg1"/>
                </a:solidFill>
              </a:rPr>
              <a:t>Frigjør areal</a:t>
            </a:r>
          </a:p>
          <a:p>
            <a:pPr marL="838200" lvl="1" indent="-381000" eaLnBrk="1" hangingPunct="1">
              <a:spcBef>
                <a:spcPct val="20000"/>
              </a:spcBef>
              <a:buFont typeface="Arial" pitchFamily="34" charset="0"/>
              <a:buChar char="•"/>
              <a:defRPr/>
            </a:pPr>
            <a:r>
              <a:rPr lang="nb-NO" sz="2100" kern="0" dirty="0" smtClean="0">
                <a:solidFill>
                  <a:schemeClr val="bg1"/>
                </a:solidFill>
              </a:rPr>
              <a:t>Mindre lukt</a:t>
            </a:r>
          </a:p>
          <a:p>
            <a:pPr marL="838200" lvl="1" indent="-381000" eaLnBrk="1" hangingPunct="1">
              <a:spcBef>
                <a:spcPct val="20000"/>
              </a:spcBef>
              <a:buFont typeface="Arial" pitchFamily="34" charset="0"/>
              <a:buChar char="•"/>
              <a:defRPr/>
            </a:pPr>
            <a:r>
              <a:rPr lang="nb-NO" sz="2100" kern="0" dirty="0" smtClean="0">
                <a:solidFill>
                  <a:schemeClr val="bg1"/>
                </a:solidFill>
              </a:rPr>
              <a:t>Tryggere tømmesituasjoner</a:t>
            </a:r>
          </a:p>
          <a:p>
            <a:pPr marL="838200" lvl="1" indent="-381000" eaLnBrk="1" hangingPunct="1">
              <a:spcBef>
                <a:spcPct val="20000"/>
              </a:spcBef>
              <a:buFont typeface="Arial" pitchFamily="34" charset="0"/>
              <a:buChar char="•"/>
              <a:defRPr/>
            </a:pPr>
            <a:r>
              <a:rPr lang="nb-NO" sz="2100" kern="0" dirty="0" smtClean="0">
                <a:solidFill>
                  <a:schemeClr val="bg1"/>
                </a:solidFill>
              </a:rPr>
              <a:t>Redusert støy ved henting</a:t>
            </a:r>
          </a:p>
          <a:p>
            <a:pPr marL="838200" lvl="1" indent="-381000" eaLnBrk="1" hangingPunct="1">
              <a:spcBef>
                <a:spcPct val="20000"/>
              </a:spcBef>
              <a:buFont typeface="Arial" pitchFamily="34" charset="0"/>
              <a:buChar char="•"/>
              <a:defRPr/>
            </a:pPr>
            <a:r>
              <a:rPr lang="nb-NO" sz="2100" kern="0" dirty="0" smtClean="0">
                <a:solidFill>
                  <a:schemeClr val="bg1"/>
                </a:solidFill>
              </a:rPr>
              <a:t>Brannsikringstiltak</a:t>
            </a:r>
          </a:p>
          <a:p>
            <a:pPr marL="838200" lvl="1" indent="-381000" eaLnBrk="1" hangingPunct="1">
              <a:spcBef>
                <a:spcPct val="20000"/>
              </a:spcBef>
              <a:buFont typeface="Arial" pitchFamily="34" charset="0"/>
              <a:buChar char="•"/>
              <a:defRPr/>
            </a:pPr>
            <a:r>
              <a:rPr lang="nb-NO" sz="2100" kern="0" dirty="0" smtClean="0">
                <a:solidFill>
                  <a:schemeClr val="bg1"/>
                </a:solidFill>
              </a:rPr>
              <a:t>Estetisk penere</a:t>
            </a:r>
          </a:p>
          <a:p>
            <a:pPr marL="838200" lvl="1" indent="-381000" eaLnBrk="1" hangingPunct="1">
              <a:spcBef>
                <a:spcPct val="20000"/>
              </a:spcBef>
              <a:buFont typeface="Arial" pitchFamily="34" charset="0"/>
              <a:buChar char="•"/>
              <a:defRPr/>
            </a:pPr>
            <a:r>
              <a:rPr lang="nb-NO" sz="2100" kern="0" dirty="0" smtClean="0">
                <a:solidFill>
                  <a:schemeClr val="bg1"/>
                </a:solidFill>
              </a:rPr>
              <a:t>Universelt utformet</a:t>
            </a:r>
          </a:p>
          <a:p>
            <a:pPr marL="838200" lvl="1" indent="-381000" eaLnBrk="1" hangingPunct="1">
              <a:spcBef>
                <a:spcPct val="20000"/>
              </a:spcBef>
              <a:buFont typeface="Arial" pitchFamily="34" charset="0"/>
              <a:buChar char="•"/>
              <a:defRPr/>
            </a:pPr>
            <a:r>
              <a:rPr lang="nb-NO" sz="2100" kern="0" dirty="0" smtClean="0">
                <a:solidFill>
                  <a:schemeClr val="bg1"/>
                </a:solidFill>
              </a:rPr>
              <a:t>Rabatt</a:t>
            </a:r>
          </a:p>
          <a:p>
            <a:pPr eaLnBrk="1" hangingPunct="1">
              <a:defRPr/>
            </a:pPr>
            <a:endParaRPr lang="nb-NO"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1833793-A904-4948-9DEF-036DAA98E72B}" type="slidenum">
              <a:rPr lang="nb-NO" smtClean="0"/>
              <a:pPr/>
              <a:t>4</a:t>
            </a:fld>
            <a:endParaRPr lang="nb-NO" smtClean="0"/>
          </a:p>
        </p:txBody>
      </p:sp>
      <p:sp>
        <p:nvSpPr>
          <p:cNvPr id="18435" name="Rectangle 2"/>
          <p:cNvSpPr>
            <a:spLocks noGrp="1" noRot="1" noChangeAspect="1" noChangeArrowheads="1" noTextEdit="1"/>
          </p:cNvSpPr>
          <p:nvPr>
            <p:ph type="sldImg"/>
          </p:nvPr>
        </p:nvSpPr>
        <p:spPr>
          <a:xfrm>
            <a:off x="917575" y="744538"/>
            <a:ext cx="4962525" cy="3722687"/>
          </a:xfrm>
          <a:ln/>
        </p:spPr>
      </p:sp>
      <p:sp>
        <p:nvSpPr>
          <p:cNvPr id="18436"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BE7E8BD-9F7F-4BB9-8F11-EB6B42BBA7E6}" type="slidenum">
              <a:rPr lang="nb-NO" smtClean="0"/>
              <a:pPr/>
              <a:t>5</a:t>
            </a:fld>
            <a:endParaRPr lang="nb-NO" smtClean="0"/>
          </a:p>
        </p:txBody>
      </p:sp>
      <p:sp>
        <p:nvSpPr>
          <p:cNvPr id="19459" name="Rectangle 2"/>
          <p:cNvSpPr>
            <a:spLocks noGrp="1" noRot="1" noChangeAspect="1" noChangeArrowheads="1" noTextEdit="1"/>
          </p:cNvSpPr>
          <p:nvPr>
            <p:ph type="sldImg"/>
          </p:nvPr>
        </p:nvSpPr>
        <p:spPr>
          <a:xfrm>
            <a:off x="917575" y="744538"/>
            <a:ext cx="4962525" cy="3722687"/>
          </a:xfrm>
          <a:ln/>
        </p:spPr>
      </p:sp>
      <p:sp>
        <p:nvSpPr>
          <p:cNvPr id="19460"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3701F53-0815-4369-ABE5-5BA81D6E1549}" type="slidenum">
              <a:rPr lang="nb-NO" smtClean="0"/>
              <a:pPr/>
              <a:t>6</a:t>
            </a:fld>
            <a:endParaRPr lang="nb-NO" smtClean="0"/>
          </a:p>
        </p:txBody>
      </p:sp>
      <p:sp>
        <p:nvSpPr>
          <p:cNvPr id="20483" name="Rectangle 2"/>
          <p:cNvSpPr>
            <a:spLocks noGrp="1" noRot="1" noChangeAspect="1" noChangeArrowheads="1" noTextEdit="1"/>
          </p:cNvSpPr>
          <p:nvPr>
            <p:ph type="sldImg"/>
          </p:nvPr>
        </p:nvSpPr>
        <p:spPr>
          <a:xfrm>
            <a:off x="917575" y="744538"/>
            <a:ext cx="4962525" cy="3722687"/>
          </a:xfrm>
          <a:ln/>
        </p:spPr>
      </p:sp>
      <p:sp>
        <p:nvSpPr>
          <p:cNvPr id="20484"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a:xfrm>
            <a:off x="917575" y="744538"/>
            <a:ext cx="4962525" cy="3722687"/>
          </a:xfrm>
          <a:ln/>
        </p:spPr>
      </p:sp>
      <p:sp>
        <p:nvSpPr>
          <p:cNvPr id="3" name="Plassholder for notater 2"/>
          <p:cNvSpPr>
            <a:spLocks noGrp="1"/>
          </p:cNvSpPr>
          <p:nvPr>
            <p:ph type="body" idx="1"/>
          </p:nvPr>
        </p:nvSpPr>
        <p:spPr/>
        <p:txBody>
          <a:bodyPr>
            <a:normAutofit/>
          </a:bodyPr>
          <a:lstStyle/>
          <a:p>
            <a:pPr>
              <a:defRPr/>
            </a:pPr>
            <a:endParaRPr lang="nb-NO" dirty="0" smtClean="0">
              <a:latin typeface="+mn-lt"/>
            </a:endParaRPr>
          </a:p>
          <a:p>
            <a:pPr>
              <a:defRPr/>
            </a:pPr>
            <a:r>
              <a:rPr lang="nb-NO" dirty="0" smtClean="0">
                <a:latin typeface="+mn-lt"/>
              </a:rPr>
              <a:t>Lov om folkehelsearbeid (folkehelseloven) trådte i kraft 1. januar 2012. Loven pålegger kommunene å fremme befolkningens helse, trivsel, gode sosiale og miljømessige forhold og bidra til å forebygge psykisk og somatisk sykdom, skade eller lidelse, bidra til utjevning av sosiale helseforskjeller og bidra til å beskytte befolkningen mot faktorer som kan ha negativ påvirkning på helsen. </a:t>
            </a:r>
          </a:p>
          <a:p>
            <a:pPr>
              <a:defRPr/>
            </a:pPr>
            <a:endParaRPr lang="nb-NO" dirty="0" smtClean="0"/>
          </a:p>
          <a:p>
            <a:pPr>
              <a:defRPr/>
            </a:pPr>
            <a:r>
              <a:rPr lang="nb-NO" dirty="0" smtClean="0"/>
              <a:t>Og i tillegg er det ikke nok å måle folkehelse med gjennomsnittstall</a:t>
            </a:r>
          </a:p>
          <a:p>
            <a:pPr>
              <a:defRPr/>
            </a:pPr>
            <a:endParaRPr lang="nb-NO" dirty="0" smtClean="0"/>
          </a:p>
          <a:p>
            <a:pPr>
              <a:defRPr/>
            </a:pPr>
            <a:endParaRPr lang="nb-NO" dirty="0"/>
          </a:p>
        </p:txBody>
      </p:sp>
      <p:sp>
        <p:nvSpPr>
          <p:cNvPr id="21508" name="Plassholder for lysbildenummer 3"/>
          <p:cNvSpPr>
            <a:spLocks noGrp="1"/>
          </p:cNvSpPr>
          <p:nvPr>
            <p:ph type="sldNum" sz="quarter" idx="5"/>
          </p:nvPr>
        </p:nvSpPr>
        <p:spPr>
          <a:noFill/>
        </p:spPr>
        <p:txBody>
          <a:bodyPr/>
          <a:lstStyle/>
          <a:p>
            <a:fld id="{9AF55C5C-F0AD-4960-BFD4-E4895FA62660}" type="slidenum">
              <a:rPr lang="nb-NO" smtClean="0"/>
              <a:pPr/>
              <a:t>7</a:t>
            </a:fld>
            <a:endParaRPr lang="nb-N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a:xfrm>
            <a:off x="917575" y="744538"/>
            <a:ext cx="4962525" cy="3722687"/>
          </a:xfrm>
          <a:ln/>
        </p:spPr>
      </p:sp>
      <p:sp>
        <p:nvSpPr>
          <p:cNvPr id="3" name="Plassholder for notater 2"/>
          <p:cNvSpPr>
            <a:spLocks noGrp="1"/>
          </p:cNvSpPr>
          <p:nvPr>
            <p:ph type="body" idx="1"/>
          </p:nvPr>
        </p:nvSpPr>
        <p:spPr/>
        <p:txBody>
          <a:bodyPr>
            <a:normAutofit/>
          </a:bodyPr>
          <a:lstStyle/>
          <a:p>
            <a:pPr>
              <a:defRPr/>
            </a:pPr>
            <a:r>
              <a:rPr lang="nb-NO" dirty="0" smtClean="0"/>
              <a:t>Det har lenge vært kjent at Kongsvinger har utfordringer på levekårssiden, men kommunen har manglet en kartlegging som viser den geografiske fordelingen innad i kommunen. </a:t>
            </a:r>
          </a:p>
          <a:p>
            <a:pPr>
              <a:defRPr/>
            </a:pPr>
            <a:endParaRPr lang="nb-NO" dirty="0" smtClean="0"/>
          </a:p>
          <a:p>
            <a:pPr eaLnBrk="1" fontAlgn="auto" hangingPunct="1">
              <a:spcBef>
                <a:spcPts val="0"/>
              </a:spcBef>
              <a:spcAft>
                <a:spcPts val="0"/>
              </a:spcAft>
              <a:defRPr/>
            </a:pPr>
            <a:r>
              <a:rPr lang="nb-NO" dirty="0" smtClean="0"/>
              <a:t>Kongsvinger kommune ønsket å gi et bredt bilde av levekårsutfordringene, basert på objektive mål på levekår. Det er ikke innbyggernes egen opplevelse av levekår som beskrives, men indikatorer som kan gi et bilde av ressursene som de har til å styre sine liv.</a:t>
            </a:r>
          </a:p>
          <a:p>
            <a:pPr eaLnBrk="1" fontAlgn="auto" hangingPunct="1">
              <a:spcBef>
                <a:spcPts val="0"/>
              </a:spcBef>
              <a:spcAft>
                <a:spcPts val="0"/>
              </a:spcAft>
              <a:defRPr/>
            </a:pPr>
            <a:endParaRPr lang="nb-NO" dirty="0" smtClean="0"/>
          </a:p>
          <a:p>
            <a:pPr>
              <a:defRPr/>
            </a:pPr>
            <a:r>
              <a:rPr lang="nb-NO" dirty="0" smtClean="0"/>
              <a:t>Formålet med levekårskartleggingen er å kartlegge levekår på et lavt geografisk nivå, for å avdekke eventuell opphopning av levekårsutfordringer og dårlige oppvekstvilkår for barn.</a:t>
            </a:r>
          </a:p>
          <a:p>
            <a:pPr>
              <a:defRPr/>
            </a:pPr>
            <a:endParaRPr lang="nb-NO" dirty="0" smtClean="0"/>
          </a:p>
          <a:p>
            <a:pPr>
              <a:defRPr/>
            </a:pPr>
            <a:endParaRPr lang="nb-NO" dirty="0" smtClean="0">
              <a:latin typeface="+mn-lt"/>
            </a:endParaRPr>
          </a:p>
          <a:p>
            <a:pPr>
              <a:defRPr/>
            </a:pPr>
            <a:r>
              <a:rPr lang="nb-NO" dirty="0" smtClean="0">
                <a:latin typeface="+mn-lt"/>
              </a:rPr>
              <a:t>Analyser av levekår for geografiske områder innenfor kommunen vil kunne gi viktige bidrag til identifisering av geografiske innsatsområder i kommunenes langsiktige planlegging. Det vil også kunne bidra til å se en større helhet i kommunens mange tjenestetilbud og tiltak. </a:t>
            </a:r>
            <a:endParaRPr lang="nb-NO" dirty="0"/>
          </a:p>
        </p:txBody>
      </p:sp>
      <p:sp>
        <p:nvSpPr>
          <p:cNvPr id="22532" name="Plassholder for lysbildenummer 3"/>
          <p:cNvSpPr>
            <a:spLocks noGrp="1"/>
          </p:cNvSpPr>
          <p:nvPr>
            <p:ph type="sldNum" sz="quarter" idx="5"/>
          </p:nvPr>
        </p:nvSpPr>
        <p:spPr>
          <a:noFill/>
        </p:spPr>
        <p:txBody>
          <a:bodyPr/>
          <a:lstStyle/>
          <a:p>
            <a:fld id="{50E70D0D-277C-4359-BC05-7C5BEA4E36C4}" type="slidenum">
              <a:rPr lang="nb-NO" smtClean="0"/>
              <a:pPr/>
              <a:t>10</a:t>
            </a:fld>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bg1"/>
        </a:solidFill>
        <a:effectLst/>
      </p:bgPr>
    </p:bg>
    <p:spTree>
      <p:nvGrpSpPr>
        <p:cNvPr id="1" name=""/>
        <p:cNvGrpSpPr/>
        <p:nvPr/>
      </p:nvGrpSpPr>
      <p:grpSpPr>
        <a:xfrm>
          <a:off x="0" y="0"/>
          <a:ext cx="0" cy="0"/>
          <a:chOff x="0" y="0"/>
          <a:chExt cx="0" cy="0"/>
        </a:xfrm>
      </p:grpSpPr>
      <p:pic>
        <p:nvPicPr>
          <p:cNvPr id="4" name="Bilde 4" descr="3858018185_037e0e41b0_o.jpg"/>
          <p:cNvPicPr>
            <a:picLocks noChangeAspect="1"/>
          </p:cNvPicPr>
          <p:nvPr/>
        </p:nvPicPr>
        <p:blipFill>
          <a:blip r:embed="rId2" cstate="print"/>
          <a:srcRect t="11641" b="-11641"/>
          <a:stretch>
            <a:fillRect/>
          </a:stretch>
        </p:blipFill>
        <p:spPr bwMode="auto">
          <a:xfrm>
            <a:off x="0" y="0"/>
            <a:ext cx="9144000" cy="6096000"/>
          </a:xfrm>
          <a:prstGeom prst="rect">
            <a:avLst/>
          </a:prstGeom>
          <a:noFill/>
          <a:ln w="9525">
            <a:noFill/>
            <a:miter lim="800000"/>
            <a:headEnd/>
            <a:tailEnd/>
          </a:ln>
        </p:spPr>
      </p:pic>
      <p:sp>
        <p:nvSpPr>
          <p:cNvPr id="29698" name="Rectangle 2"/>
          <p:cNvSpPr>
            <a:spLocks noGrp="1" noChangeArrowheads="1"/>
          </p:cNvSpPr>
          <p:nvPr>
            <p:ph type="ctrTitle"/>
          </p:nvPr>
        </p:nvSpPr>
        <p:spPr>
          <a:xfrm>
            <a:off x="1371600" y="5805488"/>
            <a:ext cx="7772400" cy="433387"/>
          </a:xfrm>
        </p:spPr>
        <p:txBody>
          <a:bodyPr/>
          <a:lstStyle>
            <a:lvl1pPr algn="r">
              <a:defRPr sz="2900" b="0">
                <a:solidFill>
                  <a:srgbClr val="525250"/>
                </a:solidFill>
                <a:latin typeface="PT Sans" pitchFamily="34" charset="0"/>
              </a:defRPr>
            </a:lvl1pPr>
          </a:lstStyle>
          <a:p>
            <a:r>
              <a:rPr lang="nb-NO"/>
              <a:t>Klikk for å redigere tittelstil</a:t>
            </a:r>
          </a:p>
        </p:txBody>
      </p:sp>
      <p:sp>
        <p:nvSpPr>
          <p:cNvPr id="29699" name="Rectangle 3"/>
          <p:cNvSpPr>
            <a:spLocks noGrp="1" noChangeArrowheads="1"/>
          </p:cNvSpPr>
          <p:nvPr>
            <p:ph type="subTitle" idx="1"/>
          </p:nvPr>
        </p:nvSpPr>
        <p:spPr>
          <a:xfrm>
            <a:off x="4214813" y="5445125"/>
            <a:ext cx="4929187" cy="338138"/>
          </a:xfrm>
        </p:spPr>
        <p:txBody>
          <a:bodyPr/>
          <a:lstStyle>
            <a:lvl1pPr marL="0" indent="0" algn="r">
              <a:buFontTx/>
              <a:buNone/>
              <a:defRPr sz="1900" b="1">
                <a:solidFill>
                  <a:srgbClr val="C6CF52"/>
                </a:solidFill>
                <a:latin typeface="Delicious" pitchFamily="50" charset="0"/>
              </a:defRPr>
            </a:lvl1pPr>
          </a:lstStyle>
          <a:p>
            <a:r>
              <a:rPr lang="nb-NO"/>
              <a:t>KONGSVINGER KOMMUNE</a:t>
            </a:r>
          </a:p>
        </p:txBody>
      </p:sp>
      <p:sp>
        <p:nvSpPr>
          <p:cNvPr id="5" name="Rectangle 5"/>
          <p:cNvSpPr>
            <a:spLocks noGrp="1" noChangeArrowheads="1"/>
          </p:cNvSpPr>
          <p:nvPr>
            <p:ph type="ftr" sz="quarter" idx="10"/>
          </p:nvPr>
        </p:nvSpPr>
        <p:spPr>
          <a:xfrm>
            <a:off x="0" y="6453188"/>
            <a:ext cx="2895600" cy="288925"/>
          </a:xfrm>
        </p:spPr>
        <p:txBody>
          <a:bodyPr/>
          <a:lstStyle>
            <a:lvl1pPr algn="l">
              <a:defRPr sz="1100">
                <a:solidFill>
                  <a:schemeClr val="tx1"/>
                </a:solidFill>
              </a:defRPr>
            </a:lvl1pPr>
          </a:lstStyle>
          <a:p>
            <a:pPr>
              <a:defRPr/>
            </a:pPr>
            <a:r>
              <a:rPr lang="nb-NO"/>
              <a:t>Navn, Tittel, 62 80 80 00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F2689546-1F52-4AB8-B8AA-CD8F1A6D5F6E}"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3BA0CFB-DC71-41DE-94BF-5F3EDC5FF202}"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489793A-C7E1-4CE0-AF7C-E7537A3BEFB8}" type="slidenum">
              <a:rPr lang="nb-NO"/>
              <a:pPr>
                <a:defRPr/>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D555604-945F-4AD1-920E-AFAE4700CC43}" type="slidenum">
              <a:rPr lang="nb-NO"/>
              <a:pPr>
                <a:defRPr/>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5D88759-6D47-4B56-807A-D71665190DD9}" type="slidenum">
              <a:rPr lang="nb-NO"/>
              <a:pPr>
                <a:defRPr/>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CFE0D89-CE35-4CCA-B586-ECCA3228B0A0}" type="slidenum">
              <a:rPr lang="nb-NO"/>
              <a:pPr>
                <a:defRPr/>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E28B4359-3C94-4EF6-9D0C-A2AFBAB1534A}" type="slidenum">
              <a:rPr lang="nb-NO"/>
              <a:pPr>
                <a:defRPr/>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B2575F53-3041-4DB4-AEC4-8848916BD52A}" type="slidenum">
              <a:rPr lang="nb-NO"/>
              <a:pPr>
                <a:defRPr/>
              </a:pPr>
              <a:t>‹#›</a:t>
            </a:fld>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3C8D0255-8342-4F02-916E-FEE50E0147EC}" type="slidenum">
              <a:rPr lang="nb-NO"/>
              <a:pPr>
                <a:defRPr/>
              </a:pPr>
              <a:t>‹#›</a:t>
            </a:fld>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407ED98-A477-4879-A2C0-8AE20CE31B2C}"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2D37EEC-F88C-4366-AE23-02605B2B8D55}" type="slidenum">
              <a:rPr lang="nb-NO"/>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0166FA9-EC0F-4AE9-A1BE-EDA4E00EDA60}" type="slidenum">
              <a:rPr lang="nb-NO"/>
              <a:pPr>
                <a:defRPr/>
              </a:pPr>
              <a:t>‹#›</a:t>
            </a:fld>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64260AF3-0FA0-4E53-9452-730D0AB87183}" type="slidenum">
              <a:rPr lang="nb-NO"/>
              <a:pPr>
                <a:defRPr/>
              </a:pPr>
              <a:t>‹#›</a:t>
            </a:fld>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7065CD1-ABD3-4F25-8623-581AD00AC3AC}"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9EAFA99-7E13-469C-BA5B-58A0CC284F0F}"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0B16302-E2B6-4684-8926-1CFD8F4446E8}"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181881FC-6A76-4333-98DC-001BCF42C085}"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116BB34E-30BB-42CC-90CB-0D30B94A1CCF}"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0F83128B-52D8-4432-AF40-7D20EC275B81}"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234FC9C0-3B60-4B74-8033-C37C72D3E226}"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59B14A50-8FBE-49E4-8A51-51FDDEABCBE2}"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52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chemeClr val="bg1"/>
                </a:solidFill>
                <a:latin typeface="+mn-lt"/>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latin typeface="+mn-lt"/>
              </a:defRPr>
            </a:lvl1pPr>
          </a:lstStyle>
          <a:p>
            <a:pPr>
              <a:defRPr/>
            </a:pPr>
            <a:fld id="{03D16DA8-0244-4FC9-A665-B25F9652F8E4}"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78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200" b="1">
          <a:solidFill>
            <a:srgbClr val="C6CF52"/>
          </a:solidFill>
          <a:latin typeface="+mj-lt"/>
          <a:ea typeface="+mj-ea"/>
          <a:cs typeface="+mj-cs"/>
        </a:defRPr>
      </a:lvl1pPr>
      <a:lvl2pPr algn="l" rtl="0" eaLnBrk="0" fontAlgn="base" hangingPunct="0">
        <a:spcBef>
          <a:spcPct val="0"/>
        </a:spcBef>
        <a:spcAft>
          <a:spcPct val="0"/>
        </a:spcAft>
        <a:defRPr sz="3200" b="1">
          <a:solidFill>
            <a:srgbClr val="C6CF52"/>
          </a:solidFill>
          <a:latin typeface="Delicious" pitchFamily="50" charset="0"/>
        </a:defRPr>
      </a:lvl2pPr>
      <a:lvl3pPr algn="l" rtl="0" eaLnBrk="0" fontAlgn="base" hangingPunct="0">
        <a:spcBef>
          <a:spcPct val="0"/>
        </a:spcBef>
        <a:spcAft>
          <a:spcPct val="0"/>
        </a:spcAft>
        <a:defRPr sz="3200" b="1">
          <a:solidFill>
            <a:srgbClr val="C6CF52"/>
          </a:solidFill>
          <a:latin typeface="Delicious" pitchFamily="50" charset="0"/>
        </a:defRPr>
      </a:lvl3pPr>
      <a:lvl4pPr algn="l" rtl="0" eaLnBrk="0" fontAlgn="base" hangingPunct="0">
        <a:spcBef>
          <a:spcPct val="0"/>
        </a:spcBef>
        <a:spcAft>
          <a:spcPct val="0"/>
        </a:spcAft>
        <a:defRPr sz="3200" b="1">
          <a:solidFill>
            <a:srgbClr val="C6CF52"/>
          </a:solidFill>
          <a:latin typeface="Delicious" pitchFamily="50" charset="0"/>
        </a:defRPr>
      </a:lvl4pPr>
      <a:lvl5pPr algn="l" rtl="0" eaLnBrk="0" fontAlgn="base" hangingPunct="0">
        <a:spcBef>
          <a:spcPct val="0"/>
        </a:spcBef>
        <a:spcAft>
          <a:spcPct val="0"/>
        </a:spcAft>
        <a:defRPr sz="3200" b="1">
          <a:solidFill>
            <a:srgbClr val="C6CF52"/>
          </a:solidFill>
          <a:latin typeface="Delicious" pitchFamily="50" charset="0"/>
        </a:defRPr>
      </a:lvl5pPr>
      <a:lvl6pPr marL="457200" algn="l" rtl="0" fontAlgn="base">
        <a:spcBef>
          <a:spcPct val="0"/>
        </a:spcBef>
        <a:spcAft>
          <a:spcPct val="0"/>
        </a:spcAft>
        <a:defRPr sz="3200" b="1">
          <a:solidFill>
            <a:srgbClr val="C6CF52"/>
          </a:solidFill>
          <a:latin typeface="Delicious" pitchFamily="50" charset="0"/>
        </a:defRPr>
      </a:lvl6pPr>
      <a:lvl7pPr marL="914400" algn="l" rtl="0" fontAlgn="base">
        <a:spcBef>
          <a:spcPct val="0"/>
        </a:spcBef>
        <a:spcAft>
          <a:spcPct val="0"/>
        </a:spcAft>
        <a:defRPr sz="3200" b="1">
          <a:solidFill>
            <a:srgbClr val="C6CF52"/>
          </a:solidFill>
          <a:latin typeface="Delicious" pitchFamily="50" charset="0"/>
        </a:defRPr>
      </a:lvl7pPr>
      <a:lvl8pPr marL="1371600" algn="l" rtl="0" fontAlgn="base">
        <a:spcBef>
          <a:spcPct val="0"/>
        </a:spcBef>
        <a:spcAft>
          <a:spcPct val="0"/>
        </a:spcAft>
        <a:defRPr sz="3200" b="1">
          <a:solidFill>
            <a:srgbClr val="C6CF52"/>
          </a:solidFill>
          <a:latin typeface="Delicious" pitchFamily="50" charset="0"/>
        </a:defRPr>
      </a:lvl8pPr>
      <a:lvl9pPr marL="1828800" algn="l" rtl="0" fontAlgn="base">
        <a:spcBef>
          <a:spcPct val="0"/>
        </a:spcBef>
        <a:spcAft>
          <a:spcPct val="0"/>
        </a:spcAft>
        <a:defRPr sz="3200" b="1">
          <a:solidFill>
            <a:srgbClr val="C6CF52"/>
          </a:solidFill>
          <a:latin typeface="Delicious" pitchFamily="50" charset="0"/>
        </a:defRPr>
      </a:lvl9pPr>
    </p:titleStyle>
    <p:bodyStyle>
      <a:lvl1pPr marL="381000" indent="-381000" algn="l" rtl="0" eaLnBrk="0" fontAlgn="base" hangingPunct="0">
        <a:spcBef>
          <a:spcPct val="20000"/>
        </a:spcBef>
        <a:spcAft>
          <a:spcPct val="0"/>
        </a:spcAft>
        <a:buAutoNum type="arabicPeriod"/>
        <a:defRPr sz="2000">
          <a:solidFill>
            <a:schemeClr val="bg1"/>
          </a:solidFill>
          <a:latin typeface="+mn-lt"/>
          <a:ea typeface="+mn-ea"/>
          <a:cs typeface="+mn-cs"/>
        </a:defRPr>
      </a:lvl1pPr>
      <a:lvl2pPr marL="838200" indent="-381000" algn="l" rtl="0" eaLnBrk="0" fontAlgn="base" hangingPunct="0">
        <a:spcBef>
          <a:spcPct val="20000"/>
        </a:spcBef>
        <a:spcAft>
          <a:spcPct val="0"/>
        </a:spcAft>
        <a:buAutoNum type="arabicPeriod"/>
        <a:defRPr sz="2000">
          <a:solidFill>
            <a:schemeClr val="bg1"/>
          </a:solidFill>
          <a:latin typeface="+mn-lt"/>
        </a:defRPr>
      </a:lvl2pPr>
      <a:lvl3pPr marL="1295400" indent="-381000" algn="l" rtl="0" eaLnBrk="0" fontAlgn="base" hangingPunct="0">
        <a:spcBef>
          <a:spcPct val="20000"/>
        </a:spcBef>
        <a:spcAft>
          <a:spcPct val="0"/>
        </a:spcAft>
        <a:buAutoNum type="arabicPeriod"/>
        <a:defRPr sz="2000">
          <a:solidFill>
            <a:schemeClr val="bg1"/>
          </a:solidFill>
          <a:latin typeface="+mn-lt"/>
        </a:defRPr>
      </a:lvl3pPr>
      <a:lvl4pPr marL="1752600" indent="-381000" algn="l" rtl="0" eaLnBrk="0" fontAlgn="base" hangingPunct="0">
        <a:spcBef>
          <a:spcPct val="20000"/>
        </a:spcBef>
        <a:spcAft>
          <a:spcPct val="0"/>
        </a:spcAft>
        <a:buAutoNum type="arabicPeriod"/>
        <a:defRPr sz="2000">
          <a:solidFill>
            <a:schemeClr val="bg1"/>
          </a:solidFill>
          <a:latin typeface="+mn-lt"/>
        </a:defRPr>
      </a:lvl4pPr>
      <a:lvl5pPr marL="2209800" indent="-381000" algn="l" rtl="0" eaLnBrk="0" fontAlgn="base" hangingPunct="0">
        <a:spcBef>
          <a:spcPct val="20000"/>
        </a:spcBef>
        <a:spcAft>
          <a:spcPct val="0"/>
        </a:spcAft>
        <a:buAutoNum type="arabicPeriod"/>
        <a:defRPr sz="2000">
          <a:solidFill>
            <a:schemeClr val="bg1"/>
          </a:solidFill>
          <a:latin typeface="+mn-lt"/>
        </a:defRPr>
      </a:lvl5pPr>
      <a:lvl6pPr marL="2667000" indent="-381000" algn="l" rtl="0" fontAlgn="base">
        <a:spcBef>
          <a:spcPct val="20000"/>
        </a:spcBef>
        <a:spcAft>
          <a:spcPct val="0"/>
        </a:spcAft>
        <a:buAutoNum type="arabicPeriod"/>
        <a:defRPr sz="2000">
          <a:solidFill>
            <a:schemeClr val="bg1"/>
          </a:solidFill>
          <a:latin typeface="+mn-lt"/>
        </a:defRPr>
      </a:lvl6pPr>
      <a:lvl7pPr marL="3124200" indent="-381000" algn="l" rtl="0" fontAlgn="base">
        <a:spcBef>
          <a:spcPct val="20000"/>
        </a:spcBef>
        <a:spcAft>
          <a:spcPct val="0"/>
        </a:spcAft>
        <a:buAutoNum type="arabicPeriod"/>
        <a:defRPr sz="2000">
          <a:solidFill>
            <a:schemeClr val="bg1"/>
          </a:solidFill>
          <a:latin typeface="+mn-lt"/>
        </a:defRPr>
      </a:lvl7pPr>
      <a:lvl8pPr marL="3581400" indent="-381000" algn="l" rtl="0" fontAlgn="base">
        <a:spcBef>
          <a:spcPct val="20000"/>
        </a:spcBef>
        <a:spcAft>
          <a:spcPct val="0"/>
        </a:spcAft>
        <a:buAutoNum type="arabicPeriod"/>
        <a:defRPr sz="2000">
          <a:solidFill>
            <a:schemeClr val="bg1"/>
          </a:solidFill>
          <a:latin typeface="+mn-lt"/>
        </a:defRPr>
      </a:lvl8pPr>
      <a:lvl9pPr marL="4038600" indent="-381000" algn="l" rtl="0" fontAlgn="base">
        <a:spcBef>
          <a:spcPct val="20000"/>
        </a:spcBef>
        <a:spcAft>
          <a:spcPct val="0"/>
        </a:spcAft>
        <a:buAutoNum type="arabicPeriod"/>
        <a:defRPr sz="2000">
          <a:solidFill>
            <a:schemeClr val="bg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latin typeface="+mn-lt"/>
              </a:defRPr>
            </a:lvl1pPr>
          </a:lstStyle>
          <a:p>
            <a:pPr>
              <a:defRPr/>
            </a:pPr>
            <a:endParaRPr lang="nb-NO"/>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latin typeface="+mn-lt"/>
              </a:defRPr>
            </a:lvl1pPr>
          </a:lstStyle>
          <a:p>
            <a:pPr>
              <a:defRPr/>
            </a:pPr>
            <a:endParaRPr lang="nb-NO"/>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mn-lt"/>
              </a:defRPr>
            </a:lvl1pPr>
          </a:lstStyle>
          <a:p>
            <a:pPr>
              <a:defRPr/>
            </a:pPr>
            <a:fld id="{8E1148B0-0DA6-43EC-BC79-FDA8EAB35823}"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0" fontAlgn="base" hangingPunct="0">
        <a:spcBef>
          <a:spcPct val="0"/>
        </a:spcBef>
        <a:spcAft>
          <a:spcPct val="0"/>
        </a:spcAft>
        <a:defRPr sz="3200">
          <a:solidFill>
            <a:srgbClr val="C6CF52"/>
          </a:solidFill>
          <a:latin typeface="+mj-lt"/>
          <a:ea typeface="+mj-ea"/>
          <a:cs typeface="+mj-cs"/>
        </a:defRPr>
      </a:lvl1pPr>
      <a:lvl2pPr algn="l" rtl="0" eaLnBrk="0" fontAlgn="base" hangingPunct="0">
        <a:spcBef>
          <a:spcPct val="0"/>
        </a:spcBef>
        <a:spcAft>
          <a:spcPct val="0"/>
        </a:spcAft>
        <a:defRPr sz="3200">
          <a:solidFill>
            <a:srgbClr val="C6CF52"/>
          </a:solidFill>
          <a:latin typeface="Delicious" pitchFamily="50" charset="0"/>
        </a:defRPr>
      </a:lvl2pPr>
      <a:lvl3pPr algn="l" rtl="0" eaLnBrk="0" fontAlgn="base" hangingPunct="0">
        <a:spcBef>
          <a:spcPct val="0"/>
        </a:spcBef>
        <a:spcAft>
          <a:spcPct val="0"/>
        </a:spcAft>
        <a:defRPr sz="3200">
          <a:solidFill>
            <a:srgbClr val="C6CF52"/>
          </a:solidFill>
          <a:latin typeface="Delicious" pitchFamily="50" charset="0"/>
        </a:defRPr>
      </a:lvl3pPr>
      <a:lvl4pPr algn="l" rtl="0" eaLnBrk="0" fontAlgn="base" hangingPunct="0">
        <a:spcBef>
          <a:spcPct val="0"/>
        </a:spcBef>
        <a:spcAft>
          <a:spcPct val="0"/>
        </a:spcAft>
        <a:defRPr sz="3200">
          <a:solidFill>
            <a:srgbClr val="C6CF52"/>
          </a:solidFill>
          <a:latin typeface="Delicious" pitchFamily="50" charset="0"/>
        </a:defRPr>
      </a:lvl4pPr>
      <a:lvl5pPr algn="l" rtl="0" eaLnBrk="0" fontAlgn="base" hangingPunct="0">
        <a:spcBef>
          <a:spcPct val="0"/>
        </a:spcBef>
        <a:spcAft>
          <a:spcPct val="0"/>
        </a:spcAft>
        <a:defRPr sz="3200">
          <a:solidFill>
            <a:srgbClr val="C6CF52"/>
          </a:solidFill>
          <a:latin typeface="Delicious" pitchFamily="50" charset="0"/>
        </a:defRPr>
      </a:lvl5pPr>
      <a:lvl6pPr marL="457200" algn="l" rtl="0" fontAlgn="base">
        <a:spcBef>
          <a:spcPct val="0"/>
        </a:spcBef>
        <a:spcAft>
          <a:spcPct val="0"/>
        </a:spcAft>
        <a:defRPr sz="3200">
          <a:solidFill>
            <a:srgbClr val="C6CF52"/>
          </a:solidFill>
          <a:latin typeface="Delicious" pitchFamily="50" charset="0"/>
        </a:defRPr>
      </a:lvl6pPr>
      <a:lvl7pPr marL="914400" algn="l" rtl="0" fontAlgn="base">
        <a:spcBef>
          <a:spcPct val="0"/>
        </a:spcBef>
        <a:spcAft>
          <a:spcPct val="0"/>
        </a:spcAft>
        <a:defRPr sz="3200">
          <a:solidFill>
            <a:srgbClr val="C6CF52"/>
          </a:solidFill>
          <a:latin typeface="Delicious" pitchFamily="50" charset="0"/>
        </a:defRPr>
      </a:lvl7pPr>
      <a:lvl8pPr marL="1371600" algn="l" rtl="0" fontAlgn="base">
        <a:spcBef>
          <a:spcPct val="0"/>
        </a:spcBef>
        <a:spcAft>
          <a:spcPct val="0"/>
        </a:spcAft>
        <a:defRPr sz="3200">
          <a:solidFill>
            <a:srgbClr val="C6CF52"/>
          </a:solidFill>
          <a:latin typeface="Delicious" pitchFamily="50" charset="0"/>
        </a:defRPr>
      </a:lvl8pPr>
      <a:lvl9pPr marL="1828800" algn="l" rtl="0" fontAlgn="base">
        <a:spcBef>
          <a:spcPct val="0"/>
        </a:spcBef>
        <a:spcAft>
          <a:spcPct val="0"/>
        </a:spcAft>
        <a:defRPr sz="3200">
          <a:solidFill>
            <a:srgbClr val="C6CF52"/>
          </a:solidFill>
          <a:latin typeface="Delicious" pitchFamily="50" charset="0"/>
        </a:defRPr>
      </a:lvl9pPr>
    </p:titleStyle>
    <p:bodyStyle>
      <a:lvl1pPr marL="609600" indent="-609600" algn="l" rtl="0" eaLnBrk="0" fontAlgn="base" hangingPunct="0">
        <a:spcBef>
          <a:spcPct val="20000"/>
        </a:spcBef>
        <a:spcAft>
          <a:spcPct val="0"/>
        </a:spcAft>
        <a:buAutoNum type="arabicPeriod"/>
        <a:defRPr sz="2000">
          <a:solidFill>
            <a:schemeClr val="tx1"/>
          </a:solidFill>
          <a:latin typeface="+mn-lt"/>
          <a:ea typeface="+mn-ea"/>
          <a:cs typeface="+mn-cs"/>
        </a:defRPr>
      </a:lvl1pPr>
      <a:lvl2pPr marL="990600" indent="-533400" algn="l" rtl="0" eaLnBrk="0" fontAlgn="base" hangingPunct="0">
        <a:spcBef>
          <a:spcPct val="20000"/>
        </a:spcBef>
        <a:spcAft>
          <a:spcPct val="0"/>
        </a:spcAft>
        <a:buAutoNum type="arabicPeriod"/>
        <a:defRPr sz="2000">
          <a:solidFill>
            <a:schemeClr val="tx1"/>
          </a:solidFill>
          <a:latin typeface="+mn-lt"/>
        </a:defRPr>
      </a:lvl2pPr>
      <a:lvl3pPr marL="1371600" indent="-457200" algn="l" rtl="0" eaLnBrk="0" fontAlgn="base" hangingPunct="0">
        <a:spcBef>
          <a:spcPct val="20000"/>
        </a:spcBef>
        <a:spcAft>
          <a:spcPct val="0"/>
        </a:spcAft>
        <a:buAutoNum type="arabicPeriod"/>
        <a:defRPr sz="2000">
          <a:solidFill>
            <a:schemeClr val="tx1"/>
          </a:solidFill>
          <a:latin typeface="+mn-lt"/>
        </a:defRPr>
      </a:lvl3pPr>
      <a:lvl4pPr marL="1752600" indent="-381000" algn="l" rtl="0" eaLnBrk="0" fontAlgn="base" hangingPunct="0">
        <a:spcBef>
          <a:spcPct val="20000"/>
        </a:spcBef>
        <a:spcAft>
          <a:spcPct val="0"/>
        </a:spcAft>
        <a:buAutoNum type="arabicPeriod"/>
        <a:defRPr sz="2000">
          <a:solidFill>
            <a:schemeClr val="tx1"/>
          </a:solidFill>
          <a:latin typeface="+mn-lt"/>
        </a:defRPr>
      </a:lvl4pPr>
      <a:lvl5pPr marL="2209800" indent="-381000" algn="l" rtl="0" eaLnBrk="0" fontAlgn="base" hangingPunct="0">
        <a:spcBef>
          <a:spcPct val="20000"/>
        </a:spcBef>
        <a:spcAft>
          <a:spcPct val="0"/>
        </a:spcAft>
        <a:buAutoNum type="arabicPeriod"/>
        <a:defRPr sz="2000">
          <a:solidFill>
            <a:schemeClr val="tx1"/>
          </a:solidFill>
          <a:latin typeface="+mn-lt"/>
        </a:defRPr>
      </a:lvl5pPr>
      <a:lvl6pPr marL="2667000" indent="-381000" algn="l" rtl="0" fontAlgn="base">
        <a:spcBef>
          <a:spcPct val="20000"/>
        </a:spcBef>
        <a:spcAft>
          <a:spcPct val="0"/>
        </a:spcAft>
        <a:buAutoNum type="arabicPeriod"/>
        <a:defRPr sz="2000">
          <a:solidFill>
            <a:schemeClr val="tx1"/>
          </a:solidFill>
          <a:latin typeface="+mn-lt"/>
        </a:defRPr>
      </a:lvl6pPr>
      <a:lvl7pPr marL="3124200" indent="-381000" algn="l" rtl="0" fontAlgn="base">
        <a:spcBef>
          <a:spcPct val="20000"/>
        </a:spcBef>
        <a:spcAft>
          <a:spcPct val="0"/>
        </a:spcAft>
        <a:buAutoNum type="arabicPeriod"/>
        <a:defRPr sz="2000">
          <a:solidFill>
            <a:schemeClr val="tx1"/>
          </a:solidFill>
          <a:latin typeface="+mn-lt"/>
        </a:defRPr>
      </a:lvl7pPr>
      <a:lvl8pPr marL="3581400" indent="-381000" algn="l" rtl="0" fontAlgn="base">
        <a:spcBef>
          <a:spcPct val="20000"/>
        </a:spcBef>
        <a:spcAft>
          <a:spcPct val="0"/>
        </a:spcAft>
        <a:buAutoNum type="arabicPeriod"/>
        <a:defRPr sz="2000">
          <a:solidFill>
            <a:schemeClr val="tx1"/>
          </a:solidFill>
          <a:latin typeface="+mn-lt"/>
        </a:defRPr>
      </a:lvl8pPr>
      <a:lvl9pPr marL="4038600" indent="-381000" algn="l" rtl="0" fontAlgn="base">
        <a:spcBef>
          <a:spcPct val="20000"/>
        </a:spcBef>
        <a:spcAft>
          <a:spcPct val="0"/>
        </a:spcAft>
        <a:buAutoNum type="arabicPeriod"/>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1143000"/>
          </a:xfrm>
        </p:spPr>
        <p:txBody>
          <a:bodyPr/>
          <a:lstStyle/>
          <a:p>
            <a:pPr algn="ctr" eaLnBrk="1" hangingPunct="1"/>
            <a:r>
              <a:rPr lang="nb-NO" smtClean="0"/>
              <a:t>LUK </a:t>
            </a:r>
            <a:br>
              <a:rPr lang="nb-NO" smtClean="0"/>
            </a:br>
            <a:r>
              <a:rPr lang="nb-NO" smtClean="0"/>
              <a:t>Prosjekt Øvrebyen</a:t>
            </a:r>
          </a:p>
        </p:txBody>
      </p:sp>
      <p:sp>
        <p:nvSpPr>
          <p:cNvPr id="4099" name="TekstSylinder 9"/>
          <p:cNvSpPr txBox="1">
            <a:spLocks noChangeArrowheads="1"/>
          </p:cNvSpPr>
          <p:nvPr/>
        </p:nvSpPr>
        <p:spPr bwMode="auto">
          <a:xfrm>
            <a:off x="0" y="6308725"/>
            <a:ext cx="9144000" cy="461963"/>
          </a:xfrm>
          <a:prstGeom prst="rect">
            <a:avLst/>
          </a:prstGeom>
          <a:noFill/>
          <a:ln w="9525">
            <a:noFill/>
            <a:miter lim="800000"/>
            <a:headEnd/>
            <a:tailEnd/>
          </a:ln>
        </p:spPr>
        <p:txBody>
          <a:bodyPr>
            <a:spAutoFit/>
          </a:bodyPr>
          <a:lstStyle/>
          <a:p>
            <a:pPr algn="ctr"/>
            <a:r>
              <a:rPr lang="nb-NO" sz="2400">
                <a:solidFill>
                  <a:srgbClr val="C6CF52"/>
                </a:solidFill>
              </a:rPr>
              <a:t>Cecilie Samways</a:t>
            </a:r>
          </a:p>
        </p:txBody>
      </p:sp>
      <p:pic>
        <p:nvPicPr>
          <p:cNvPr id="4100" name="Picture 2" descr="d4ef286d-e4c5-4ecf-bdeb-403ce511cd30@katalog"/>
          <p:cNvPicPr>
            <a:picLocks noChangeAspect="1" noChangeArrowheads="1"/>
          </p:cNvPicPr>
          <p:nvPr/>
        </p:nvPicPr>
        <p:blipFill>
          <a:blip r:embed="rId3" cstate="print"/>
          <a:srcRect/>
          <a:stretch>
            <a:fillRect/>
          </a:stretch>
        </p:blipFill>
        <p:spPr bwMode="auto">
          <a:xfrm>
            <a:off x="179388" y="1341438"/>
            <a:ext cx="8785225"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lstStyle/>
          <a:p>
            <a:r>
              <a:rPr lang="nb-NO" smtClean="0"/>
              <a:t>Følgende bygninger blir fargeundersøkt</a:t>
            </a:r>
            <a:br>
              <a:rPr lang="nb-NO" smtClean="0"/>
            </a:br>
            <a:r>
              <a:rPr lang="nb-NO" smtClean="0"/>
              <a:t>i april/mai 2014</a:t>
            </a:r>
          </a:p>
        </p:txBody>
      </p:sp>
      <p:pic>
        <p:nvPicPr>
          <p:cNvPr id="13315" name="Picture 3"/>
          <p:cNvPicPr>
            <a:picLocks noGrp="1" noChangeAspect="1" noChangeArrowheads="1"/>
          </p:cNvPicPr>
          <p:nvPr>
            <p:ph idx="1"/>
          </p:nvPr>
        </p:nvPicPr>
        <p:blipFill>
          <a:blip r:embed="rId3" cstate="print"/>
          <a:srcRect/>
          <a:stretch>
            <a:fillRect/>
          </a:stretch>
        </p:blipFill>
        <p:spPr>
          <a:xfrm>
            <a:off x="900113" y="1773238"/>
            <a:ext cx="7226300" cy="1943100"/>
          </a:xfrm>
        </p:spPr>
      </p:pic>
      <p:sp>
        <p:nvSpPr>
          <p:cNvPr id="13316" name="TekstSylinder 6"/>
          <p:cNvSpPr txBox="1">
            <a:spLocks noChangeArrowheads="1"/>
          </p:cNvSpPr>
          <p:nvPr/>
        </p:nvSpPr>
        <p:spPr bwMode="auto">
          <a:xfrm>
            <a:off x="900113" y="3933825"/>
            <a:ext cx="7056437" cy="2584450"/>
          </a:xfrm>
          <a:prstGeom prst="rect">
            <a:avLst/>
          </a:prstGeom>
          <a:noFill/>
          <a:ln w="9525">
            <a:noFill/>
            <a:miter lim="800000"/>
            <a:headEnd/>
            <a:tailEnd/>
          </a:ln>
        </p:spPr>
        <p:txBody>
          <a:bodyPr>
            <a:spAutoFit/>
          </a:bodyPr>
          <a:lstStyle/>
          <a:p>
            <a:r>
              <a:rPr lang="nb-NO">
                <a:solidFill>
                  <a:schemeClr val="bg1"/>
                </a:solidFill>
              </a:rPr>
              <a:t>Eierne blir kontaktet i forkant.</a:t>
            </a:r>
          </a:p>
          <a:p>
            <a:endParaRPr lang="nb-NO">
              <a:solidFill>
                <a:schemeClr val="bg1"/>
              </a:solidFill>
            </a:endParaRPr>
          </a:p>
          <a:p>
            <a:endParaRPr lang="nb-NO">
              <a:solidFill>
                <a:schemeClr val="bg1"/>
              </a:solidFill>
            </a:endParaRPr>
          </a:p>
          <a:p>
            <a:r>
              <a:rPr lang="nb-NO">
                <a:solidFill>
                  <a:schemeClr val="bg1"/>
                </a:solidFill>
              </a:rPr>
              <a:t>Riksantikvaren har endret sine tilskuddsordninger og gir i år ikke tilskudd til slike prosjekter.</a:t>
            </a:r>
          </a:p>
          <a:p>
            <a:endParaRPr lang="nb-NO">
              <a:solidFill>
                <a:schemeClr val="bg1"/>
              </a:solidFill>
            </a:endParaRPr>
          </a:p>
          <a:p>
            <a:r>
              <a:rPr lang="nb-NO">
                <a:solidFill>
                  <a:schemeClr val="bg1"/>
                </a:solidFill>
              </a:rPr>
              <a:t>Kongsvinger kommune har søkt Hedmark fylkeskommune om midler for å få fargeundersøkt flere bygg, men har fått tilbakemelding om at de ikke har funnet midler til dette i år.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143000"/>
          </a:xfrm>
        </p:spPr>
        <p:txBody>
          <a:bodyPr/>
          <a:lstStyle/>
          <a:p>
            <a:pPr eaLnBrk="1" hangingPunct="1"/>
            <a:r>
              <a:rPr lang="nb-NO" smtClean="0"/>
              <a:t>Veileder for Øvrebyen</a:t>
            </a:r>
          </a:p>
        </p:txBody>
      </p:sp>
      <p:sp>
        <p:nvSpPr>
          <p:cNvPr id="22" name="Undertittel 2"/>
          <p:cNvSpPr txBox="1">
            <a:spLocks/>
          </p:cNvSpPr>
          <p:nvPr/>
        </p:nvSpPr>
        <p:spPr bwMode="auto">
          <a:xfrm>
            <a:off x="179388" y="981075"/>
            <a:ext cx="5689600" cy="2159000"/>
          </a:xfrm>
          <a:prstGeom prst="rect">
            <a:avLst/>
          </a:prstGeom>
          <a:noFill/>
          <a:ln w="9525">
            <a:noFill/>
            <a:miter lim="800000"/>
            <a:headEnd/>
            <a:tailEnd/>
          </a:ln>
          <a:effectLst/>
        </p:spPr>
        <p:txBody>
          <a:bodyPr/>
          <a:lstStyle/>
          <a:p>
            <a:pPr marL="381000" indent="-381000">
              <a:spcBef>
                <a:spcPct val="20000"/>
              </a:spcBef>
              <a:buFont typeface="Arial" pitchFamily="34" charset="0"/>
              <a:buChar char="•"/>
              <a:defRPr/>
            </a:pPr>
            <a:r>
              <a:rPr lang="nb-NO" sz="2200" b="1" kern="0" dirty="0">
                <a:solidFill>
                  <a:schemeClr val="bg1"/>
                </a:solidFill>
                <a:latin typeface="+mn-lt"/>
              </a:rPr>
              <a:t> Bakgrunn</a:t>
            </a:r>
          </a:p>
          <a:p>
            <a:pPr marL="838200" lvl="1" indent="-381000">
              <a:spcBef>
                <a:spcPct val="20000"/>
              </a:spcBef>
              <a:buFont typeface="Arial" pitchFamily="34" charset="0"/>
              <a:buChar char="•"/>
              <a:defRPr/>
            </a:pPr>
            <a:r>
              <a:rPr lang="nb-NO" sz="2200" kern="0" dirty="0">
                <a:solidFill>
                  <a:schemeClr val="bg1"/>
                </a:solidFill>
                <a:latin typeface="+mn-lt"/>
              </a:rPr>
              <a:t>Gjeldende reguleringsplan fra 1975</a:t>
            </a:r>
          </a:p>
          <a:p>
            <a:pPr marL="838200" lvl="1" indent="-381000">
              <a:spcBef>
                <a:spcPct val="20000"/>
              </a:spcBef>
              <a:buFont typeface="Arial" pitchFamily="34" charset="0"/>
              <a:buChar char="•"/>
              <a:defRPr/>
            </a:pPr>
            <a:r>
              <a:rPr lang="nb-NO" sz="2200" kern="0" dirty="0">
                <a:solidFill>
                  <a:schemeClr val="bg1"/>
                </a:solidFill>
                <a:latin typeface="+mn-lt"/>
              </a:rPr>
              <a:t>Andre problemstillinger</a:t>
            </a:r>
          </a:p>
          <a:p>
            <a:pPr marL="838200" lvl="1" indent="-381000">
              <a:spcBef>
                <a:spcPct val="20000"/>
              </a:spcBef>
              <a:buFont typeface="Arial" pitchFamily="34" charset="0"/>
              <a:buChar char="•"/>
              <a:defRPr/>
            </a:pPr>
            <a:r>
              <a:rPr lang="nb-NO" sz="2200" kern="0" dirty="0">
                <a:solidFill>
                  <a:schemeClr val="bg1"/>
                </a:solidFill>
                <a:latin typeface="+mn-lt"/>
              </a:rPr>
              <a:t>Manglende styringsverktøy for gårdeiere og det offentlige</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b="1" kern="0" dirty="0">
                <a:solidFill>
                  <a:schemeClr val="bg1"/>
                </a:solidFill>
                <a:latin typeface="+mn-lt"/>
              </a:rPr>
              <a:t> To hovedfokus</a:t>
            </a:r>
          </a:p>
          <a:p>
            <a:pPr marL="914400" lvl="1" indent="-457200">
              <a:spcBef>
                <a:spcPct val="20000"/>
              </a:spcBef>
              <a:buFont typeface="+mj-lt"/>
              <a:buAutoNum type="arabicPeriod"/>
              <a:defRPr/>
            </a:pPr>
            <a:r>
              <a:rPr lang="nb-NO" sz="2200" kern="0" dirty="0">
                <a:solidFill>
                  <a:schemeClr val="bg1"/>
                </a:solidFill>
                <a:latin typeface="+mn-lt"/>
              </a:rPr>
              <a:t>Være et oppslagsverk for beboere, gårdeiere og det offentlige</a:t>
            </a:r>
          </a:p>
          <a:p>
            <a:pPr marL="914400" lvl="1" indent="-457200">
              <a:spcBef>
                <a:spcPct val="20000"/>
              </a:spcBef>
              <a:buFont typeface="+mj-lt"/>
              <a:buAutoNum type="arabicPeriod"/>
              <a:defRPr/>
            </a:pPr>
            <a:r>
              <a:rPr lang="nb-NO" sz="2200" kern="0" dirty="0">
                <a:solidFill>
                  <a:schemeClr val="bg1"/>
                </a:solidFill>
                <a:latin typeface="+mn-lt"/>
              </a:rPr>
              <a:t>Være et hjelpemiddel for kommunen </a:t>
            </a:r>
            <a:r>
              <a:rPr lang="nb-NO" sz="2200" kern="0" dirty="0" err="1">
                <a:solidFill>
                  <a:schemeClr val="bg1"/>
                </a:solidFill>
                <a:latin typeface="+mn-lt"/>
              </a:rPr>
              <a:t>ifbm</a:t>
            </a:r>
            <a:r>
              <a:rPr lang="nb-NO" sz="2200" kern="0" dirty="0">
                <a:solidFill>
                  <a:schemeClr val="bg1"/>
                </a:solidFill>
                <a:latin typeface="+mn-lt"/>
              </a:rPr>
              <a:t> saksbehandling</a:t>
            </a:r>
          </a:p>
          <a:p>
            <a:pPr marL="914400" lvl="1" indent="-457200">
              <a:spcBef>
                <a:spcPct val="20000"/>
              </a:spcBef>
              <a:buFont typeface="+mj-lt"/>
              <a:buAutoNum type="arabicPeriod"/>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b="1" kern="0" dirty="0">
                <a:solidFill>
                  <a:schemeClr val="bg1"/>
                </a:solidFill>
              </a:rPr>
              <a:t>Status</a:t>
            </a:r>
          </a:p>
          <a:p>
            <a:pPr marL="381000" indent="-381000">
              <a:spcBef>
                <a:spcPct val="20000"/>
              </a:spcBef>
              <a:buFont typeface="Arial" pitchFamily="34" charset="0"/>
              <a:buChar char="•"/>
              <a:defRPr/>
            </a:pPr>
            <a:r>
              <a:rPr lang="nb-NO" sz="2200" b="1" kern="0" dirty="0">
                <a:solidFill>
                  <a:schemeClr val="bg1"/>
                </a:solidFill>
              </a:rPr>
              <a:t>Forankring</a:t>
            </a:r>
          </a:p>
        </p:txBody>
      </p:sp>
      <p:pic>
        <p:nvPicPr>
          <p:cNvPr id="5124" name="Picture 15"/>
          <p:cNvPicPr>
            <a:picLocks noChangeAspect="1" noChangeArrowheads="1"/>
          </p:cNvPicPr>
          <p:nvPr/>
        </p:nvPicPr>
        <p:blipFill>
          <a:blip r:embed="rId3" cstate="print"/>
          <a:srcRect/>
          <a:stretch>
            <a:fillRect/>
          </a:stretch>
        </p:blipFill>
        <p:spPr bwMode="auto">
          <a:xfrm>
            <a:off x="5940425" y="3068638"/>
            <a:ext cx="30956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1143000"/>
          </a:xfrm>
        </p:spPr>
        <p:txBody>
          <a:bodyPr/>
          <a:lstStyle/>
          <a:p>
            <a:pPr eaLnBrk="1" hangingPunct="1"/>
            <a:r>
              <a:rPr lang="nb-NO" smtClean="0"/>
              <a:t>Avfallshåndtering</a:t>
            </a:r>
          </a:p>
        </p:txBody>
      </p:sp>
      <p:sp>
        <p:nvSpPr>
          <p:cNvPr id="8" name="Undertittel 2"/>
          <p:cNvSpPr txBox="1">
            <a:spLocks/>
          </p:cNvSpPr>
          <p:nvPr/>
        </p:nvSpPr>
        <p:spPr bwMode="auto">
          <a:xfrm>
            <a:off x="179388" y="1052513"/>
            <a:ext cx="8713787" cy="5949950"/>
          </a:xfrm>
          <a:prstGeom prst="rect">
            <a:avLst/>
          </a:prstGeom>
          <a:noFill/>
          <a:ln w="9525">
            <a:noFill/>
            <a:miter lim="800000"/>
            <a:headEnd/>
            <a:tailEnd/>
          </a:ln>
          <a:effectLst/>
        </p:spPr>
        <p:txBody>
          <a:bodyPr>
            <a:normAutofit/>
          </a:bodyPr>
          <a:lstStyle/>
          <a:p>
            <a:pPr marL="381000" indent="-381000">
              <a:spcBef>
                <a:spcPct val="20000"/>
              </a:spcBef>
              <a:buFont typeface="Arial" pitchFamily="34" charset="0"/>
              <a:buChar char="•"/>
              <a:defRPr/>
            </a:pPr>
            <a:r>
              <a:rPr lang="nb-NO" sz="2200" kern="0" dirty="0">
                <a:solidFill>
                  <a:schemeClr val="bg1"/>
                </a:solidFill>
                <a:latin typeface="+mn-lt"/>
              </a:rPr>
              <a:t> Forespørsel fra styret i Gamle </a:t>
            </a:r>
            <a:r>
              <a:rPr lang="nb-NO" sz="2200" kern="0" dirty="0" err="1">
                <a:solidFill>
                  <a:schemeClr val="bg1"/>
                </a:solidFill>
                <a:latin typeface="+mn-lt"/>
              </a:rPr>
              <a:t>Øvrebyen</a:t>
            </a:r>
            <a:r>
              <a:rPr lang="nb-NO" sz="2200" kern="0" dirty="0">
                <a:solidFill>
                  <a:schemeClr val="bg1"/>
                </a:solidFill>
                <a:latin typeface="+mn-lt"/>
              </a:rPr>
              <a:t> Vel</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Estetisk / Brannsikring</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Stavanger, Røros, Fredrikstad</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GIR IKS</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Underjordisk løsning</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Befaring</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Årsmøte i Gamle </a:t>
            </a:r>
            <a:r>
              <a:rPr lang="nb-NO" sz="2200" kern="0" dirty="0" err="1">
                <a:solidFill>
                  <a:schemeClr val="bg1"/>
                </a:solidFill>
                <a:latin typeface="+mn-lt"/>
              </a:rPr>
              <a:t>Øvrebyen</a:t>
            </a:r>
            <a:r>
              <a:rPr lang="nb-NO" sz="2200" kern="0" dirty="0">
                <a:solidFill>
                  <a:schemeClr val="bg1"/>
                </a:solidFill>
                <a:latin typeface="+mn-lt"/>
              </a:rPr>
              <a:t> Vel</a:t>
            </a:r>
            <a:endParaRPr lang="nb-NO" sz="1200" kern="0" dirty="0">
              <a:solidFill>
                <a:schemeClr val="bg1"/>
              </a:solidFill>
              <a:latin typeface="+mn-lt"/>
            </a:endParaRPr>
          </a:p>
        </p:txBody>
      </p:sp>
      <p:pic>
        <p:nvPicPr>
          <p:cNvPr id="6148" name="Picture 2" descr="http://farm8.staticflickr.com/7320/9879713654_4eb8ece8ae_n.jpg"/>
          <p:cNvPicPr>
            <a:picLocks noChangeAspect="1" noChangeArrowheads="1"/>
          </p:cNvPicPr>
          <p:nvPr/>
        </p:nvPicPr>
        <p:blipFill>
          <a:blip r:embed="rId3" cstate="print"/>
          <a:srcRect/>
          <a:stretch>
            <a:fillRect/>
          </a:stretch>
        </p:blipFill>
        <p:spPr bwMode="auto">
          <a:xfrm>
            <a:off x="5354638" y="4797425"/>
            <a:ext cx="3681412"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1143000"/>
          </a:xfrm>
        </p:spPr>
        <p:txBody>
          <a:bodyPr/>
          <a:lstStyle/>
          <a:p>
            <a:pPr eaLnBrk="1" hangingPunct="1"/>
            <a:r>
              <a:rPr lang="nb-NO" smtClean="0"/>
              <a:t>Felles visjon</a:t>
            </a:r>
          </a:p>
        </p:txBody>
      </p:sp>
      <p:pic>
        <p:nvPicPr>
          <p:cNvPr id="7171" name="Picture 2" descr="http://farm4.staticflickr.com/3724/9981993885_cf9ac69da9_n.jpg"/>
          <p:cNvPicPr>
            <a:picLocks noChangeAspect="1" noChangeArrowheads="1"/>
          </p:cNvPicPr>
          <p:nvPr/>
        </p:nvPicPr>
        <p:blipFill>
          <a:blip r:embed="rId3" cstate="print"/>
          <a:srcRect/>
          <a:stretch>
            <a:fillRect/>
          </a:stretch>
        </p:blipFill>
        <p:spPr bwMode="auto">
          <a:xfrm>
            <a:off x="5940425" y="4437063"/>
            <a:ext cx="3048000" cy="2286000"/>
          </a:xfrm>
          <a:prstGeom prst="rect">
            <a:avLst/>
          </a:prstGeom>
          <a:noFill/>
          <a:ln w="9525">
            <a:noFill/>
            <a:miter lim="800000"/>
            <a:headEnd/>
            <a:tailEnd/>
          </a:ln>
        </p:spPr>
      </p:pic>
      <p:sp>
        <p:nvSpPr>
          <p:cNvPr id="5" name="Undertittel 2"/>
          <p:cNvSpPr txBox="1">
            <a:spLocks/>
          </p:cNvSpPr>
          <p:nvPr/>
        </p:nvSpPr>
        <p:spPr bwMode="auto">
          <a:xfrm>
            <a:off x="395288" y="1557338"/>
            <a:ext cx="7345362" cy="3743325"/>
          </a:xfrm>
          <a:prstGeom prst="rect">
            <a:avLst/>
          </a:prstGeom>
          <a:noFill/>
          <a:ln w="9525">
            <a:noFill/>
            <a:miter lim="800000"/>
            <a:headEnd/>
            <a:tailEnd/>
          </a:ln>
          <a:effectLst/>
        </p:spPr>
        <p:txBody>
          <a:bodyPr>
            <a:normAutofit/>
          </a:bodyPr>
          <a:lstStyle/>
          <a:p>
            <a:pPr marL="381000" indent="-381000">
              <a:spcBef>
                <a:spcPct val="20000"/>
              </a:spcBef>
              <a:buFont typeface="Arial" pitchFamily="34" charset="0"/>
              <a:buChar char="•"/>
              <a:defRPr/>
            </a:pPr>
            <a:r>
              <a:rPr lang="nb-NO" sz="2200" kern="0" dirty="0">
                <a:solidFill>
                  <a:schemeClr val="bg1"/>
                </a:solidFill>
                <a:latin typeface="+mn-lt"/>
              </a:rPr>
              <a:t> Nasjonale Festningsverk</a:t>
            </a:r>
          </a:p>
          <a:p>
            <a:pPr marL="381000" indent="-381000">
              <a:spcBef>
                <a:spcPct val="20000"/>
              </a:spcBef>
              <a:buFont typeface="Arial" pitchFamily="34" charset="0"/>
              <a:buChar char="•"/>
              <a:defRPr/>
            </a:pPr>
            <a:r>
              <a:rPr lang="nb-NO" sz="2200" kern="0" dirty="0">
                <a:solidFill>
                  <a:schemeClr val="bg1"/>
                </a:solidFill>
                <a:latin typeface="+mn-lt"/>
              </a:rPr>
              <a:t> </a:t>
            </a:r>
            <a:r>
              <a:rPr lang="nb-NO" sz="2200" kern="0" dirty="0" err="1">
                <a:solidFill>
                  <a:schemeClr val="bg1"/>
                </a:solidFill>
                <a:latin typeface="+mn-lt"/>
              </a:rPr>
              <a:t>Königs</a:t>
            </a:r>
            <a:r>
              <a:rPr lang="nb-NO" sz="2200" kern="0" dirty="0">
                <a:solidFill>
                  <a:schemeClr val="bg1"/>
                </a:solidFill>
                <a:latin typeface="+mn-lt"/>
              </a:rPr>
              <a:t> </a:t>
            </a:r>
            <a:r>
              <a:rPr lang="nb-NO" sz="2200" kern="0" dirty="0" err="1">
                <a:solidFill>
                  <a:schemeClr val="bg1"/>
                </a:solidFill>
                <a:latin typeface="+mn-lt"/>
              </a:rPr>
              <a:t>Winger</a:t>
            </a:r>
            <a:r>
              <a:rPr lang="nb-NO" sz="2200" kern="0" dirty="0">
                <a:solidFill>
                  <a:schemeClr val="bg1"/>
                </a:solidFill>
                <a:latin typeface="+mn-lt"/>
              </a:rPr>
              <a:t> </a:t>
            </a:r>
          </a:p>
          <a:p>
            <a:pPr marL="381000" indent="-381000">
              <a:spcBef>
                <a:spcPct val="20000"/>
              </a:spcBef>
              <a:buFont typeface="Arial" pitchFamily="34" charset="0"/>
              <a:buChar char="•"/>
              <a:defRPr/>
            </a:pPr>
            <a:r>
              <a:rPr lang="nb-NO" sz="2200" kern="0" dirty="0">
                <a:solidFill>
                  <a:schemeClr val="bg1"/>
                </a:solidFill>
                <a:latin typeface="+mn-lt"/>
              </a:rPr>
              <a:t> Museet</a:t>
            </a:r>
          </a:p>
          <a:p>
            <a:pPr marL="381000" indent="-381000">
              <a:spcBef>
                <a:spcPct val="20000"/>
              </a:spcBef>
              <a:buFont typeface="Arial" pitchFamily="34" charset="0"/>
              <a:buChar char="•"/>
              <a:defRPr/>
            </a:pPr>
            <a:r>
              <a:rPr lang="nb-NO" sz="2200" kern="0" dirty="0">
                <a:solidFill>
                  <a:schemeClr val="bg1"/>
                </a:solidFill>
                <a:latin typeface="+mn-lt"/>
              </a:rPr>
              <a:t> Næringsdrivende i </a:t>
            </a:r>
            <a:r>
              <a:rPr lang="nb-NO" sz="2200" kern="0" dirty="0" err="1">
                <a:solidFill>
                  <a:schemeClr val="bg1"/>
                </a:solidFill>
                <a:latin typeface="+mn-lt"/>
              </a:rPr>
              <a:t>Øvrebyen</a:t>
            </a: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 Kongsvinger kommune</a:t>
            </a:r>
          </a:p>
          <a:p>
            <a:pPr marL="381000" indent="-381000">
              <a:spcBef>
                <a:spcPct val="20000"/>
              </a:spcBef>
              <a:buFont typeface="Arial" pitchFamily="34" charset="0"/>
              <a:buChar char="•"/>
              <a:defRPr/>
            </a:pP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S</a:t>
            </a:r>
            <a:r>
              <a:rPr lang="nb-NO" sz="2200" kern="0" dirty="0" err="1">
                <a:solidFill>
                  <a:schemeClr val="bg1"/>
                </a:solidFill>
                <a:latin typeface="+mn-lt"/>
              </a:rPr>
              <a:t>amarbeid</a:t>
            </a:r>
            <a:endParaRPr lang="nb-NO" sz="2200" kern="0" dirty="0">
              <a:solidFill>
                <a:schemeClr val="bg1"/>
              </a:solidFill>
              <a:latin typeface="+mn-lt"/>
            </a:endParaRPr>
          </a:p>
          <a:p>
            <a:pPr marL="381000" indent="-381000">
              <a:spcBef>
                <a:spcPct val="20000"/>
              </a:spcBef>
              <a:buFont typeface="Arial" pitchFamily="34" charset="0"/>
              <a:buChar char="•"/>
              <a:defRPr/>
            </a:pPr>
            <a:r>
              <a:rPr lang="nb-NO" sz="2200" kern="0" dirty="0">
                <a:solidFill>
                  <a:schemeClr val="bg1"/>
                </a:solidFill>
                <a:latin typeface="+mn-lt"/>
              </a:rPr>
              <a:t>Felles mål</a:t>
            </a:r>
          </a:p>
          <a:p>
            <a:pPr marL="381000" indent="-381000">
              <a:spcBef>
                <a:spcPct val="20000"/>
              </a:spcBef>
              <a:buFont typeface="Arial" pitchFamily="34" charset="0"/>
              <a:buChar char="•"/>
              <a:defRPr/>
            </a:pPr>
            <a:r>
              <a:rPr lang="nb-NO" sz="2200" kern="0" dirty="0">
                <a:solidFill>
                  <a:schemeClr val="bg1"/>
                </a:solidFill>
                <a:latin typeface="+mn-lt"/>
              </a:rPr>
              <a:t>Felles prosjekter</a:t>
            </a:r>
          </a:p>
        </p:txBody>
      </p:sp>
      <p:pic>
        <p:nvPicPr>
          <p:cNvPr id="7173" name="Picture 2" descr="http://farm3.staticflickr.com/2511/3858740354_3925cd4d95_n.jpg"/>
          <p:cNvPicPr>
            <a:picLocks noChangeAspect="1" noChangeArrowheads="1"/>
          </p:cNvPicPr>
          <p:nvPr/>
        </p:nvPicPr>
        <p:blipFill>
          <a:blip r:embed="rId4" cstate="print"/>
          <a:srcRect/>
          <a:stretch>
            <a:fillRect/>
          </a:stretch>
        </p:blipFill>
        <p:spPr bwMode="auto">
          <a:xfrm>
            <a:off x="5940425" y="2276475"/>
            <a:ext cx="304800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b-NO" smtClean="0"/>
              <a:t>         </a:t>
            </a:r>
            <a:r>
              <a:rPr lang="nb-NO" sz="4000" smtClean="0"/>
              <a:t>Fargeundersøkelser i Øvrebyen</a:t>
            </a:r>
          </a:p>
        </p:txBody>
      </p:sp>
      <p:pic>
        <p:nvPicPr>
          <p:cNvPr id="8195" name="Picture 4" descr="P7165786"/>
          <p:cNvPicPr>
            <a:picLocks noChangeAspect="1" noChangeArrowheads="1"/>
          </p:cNvPicPr>
          <p:nvPr/>
        </p:nvPicPr>
        <p:blipFill>
          <a:blip r:embed="rId3" cstate="print"/>
          <a:srcRect/>
          <a:stretch>
            <a:fillRect/>
          </a:stretch>
        </p:blipFill>
        <p:spPr bwMode="auto">
          <a:xfrm>
            <a:off x="395288" y="1773238"/>
            <a:ext cx="2400300" cy="1800225"/>
          </a:xfrm>
          <a:prstGeom prst="rect">
            <a:avLst/>
          </a:prstGeom>
          <a:noFill/>
          <a:ln w="9525">
            <a:noFill/>
            <a:miter lim="800000"/>
            <a:headEnd/>
            <a:tailEnd/>
          </a:ln>
        </p:spPr>
      </p:pic>
      <p:pic>
        <p:nvPicPr>
          <p:cNvPr id="8196" name="Picture 1"/>
          <p:cNvPicPr>
            <a:picLocks noChangeAspect="1" noChangeArrowheads="1"/>
          </p:cNvPicPr>
          <p:nvPr/>
        </p:nvPicPr>
        <p:blipFill>
          <a:blip r:embed="rId4" cstate="print"/>
          <a:srcRect/>
          <a:stretch>
            <a:fillRect/>
          </a:stretch>
        </p:blipFill>
        <p:spPr bwMode="auto">
          <a:xfrm>
            <a:off x="5940425" y="4149725"/>
            <a:ext cx="2379663" cy="1798638"/>
          </a:xfrm>
          <a:prstGeom prst="rect">
            <a:avLst/>
          </a:prstGeom>
          <a:noFill/>
          <a:ln w="9525">
            <a:noFill/>
            <a:miter lim="800000"/>
            <a:headEnd/>
            <a:tailEnd/>
          </a:ln>
        </p:spPr>
      </p:pic>
      <p:pic>
        <p:nvPicPr>
          <p:cNvPr id="8197" name="Picture 2"/>
          <p:cNvPicPr>
            <a:picLocks noChangeAspect="1" noChangeArrowheads="1"/>
          </p:cNvPicPr>
          <p:nvPr/>
        </p:nvPicPr>
        <p:blipFill>
          <a:blip r:embed="rId5" cstate="print"/>
          <a:srcRect/>
          <a:stretch>
            <a:fillRect/>
          </a:stretch>
        </p:blipFill>
        <p:spPr bwMode="auto">
          <a:xfrm>
            <a:off x="3276600" y="1773238"/>
            <a:ext cx="2082800" cy="1800225"/>
          </a:xfrm>
          <a:prstGeom prst="rect">
            <a:avLst/>
          </a:prstGeom>
          <a:noFill/>
          <a:ln w="9525">
            <a:noFill/>
            <a:miter lim="800000"/>
            <a:headEnd/>
            <a:tailEnd/>
          </a:ln>
        </p:spPr>
      </p:pic>
      <p:pic>
        <p:nvPicPr>
          <p:cNvPr id="8198" name="Picture 4" descr="P7165809"/>
          <p:cNvPicPr>
            <a:picLocks noChangeAspect="1" noChangeArrowheads="1"/>
          </p:cNvPicPr>
          <p:nvPr/>
        </p:nvPicPr>
        <p:blipFill>
          <a:blip r:embed="rId6" cstate="print"/>
          <a:srcRect/>
          <a:stretch>
            <a:fillRect/>
          </a:stretch>
        </p:blipFill>
        <p:spPr bwMode="auto">
          <a:xfrm>
            <a:off x="3203575" y="4149725"/>
            <a:ext cx="2400300" cy="1798638"/>
          </a:xfrm>
          <a:prstGeom prst="rect">
            <a:avLst/>
          </a:prstGeom>
          <a:noFill/>
          <a:ln w="9525">
            <a:noFill/>
            <a:miter lim="800000"/>
            <a:headEnd/>
            <a:tailEnd/>
          </a:ln>
        </p:spPr>
      </p:pic>
      <p:pic>
        <p:nvPicPr>
          <p:cNvPr id="8199" name="Picture 5" descr="P7165829"/>
          <p:cNvPicPr>
            <a:picLocks noChangeAspect="1" noChangeArrowheads="1"/>
          </p:cNvPicPr>
          <p:nvPr/>
        </p:nvPicPr>
        <p:blipFill>
          <a:blip r:embed="rId7" cstate="print"/>
          <a:srcRect/>
          <a:stretch>
            <a:fillRect/>
          </a:stretch>
        </p:blipFill>
        <p:spPr bwMode="auto">
          <a:xfrm>
            <a:off x="5867400" y="1773238"/>
            <a:ext cx="2400300" cy="1800225"/>
          </a:xfrm>
          <a:prstGeom prst="rect">
            <a:avLst/>
          </a:prstGeom>
          <a:noFill/>
          <a:ln w="9525">
            <a:noFill/>
            <a:miter lim="800000"/>
            <a:headEnd/>
            <a:tailEnd/>
          </a:ln>
        </p:spPr>
      </p:pic>
      <p:pic>
        <p:nvPicPr>
          <p:cNvPr id="8200" name="Picture 4" descr="P7165799"/>
          <p:cNvPicPr>
            <a:picLocks noChangeAspect="1" noChangeArrowheads="1"/>
          </p:cNvPicPr>
          <p:nvPr/>
        </p:nvPicPr>
        <p:blipFill>
          <a:blip r:embed="rId8" cstate="print"/>
          <a:srcRect/>
          <a:stretch>
            <a:fillRect/>
          </a:stretch>
        </p:blipFill>
        <p:spPr bwMode="auto">
          <a:xfrm>
            <a:off x="468313" y="4149725"/>
            <a:ext cx="2400300"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50900"/>
          </a:xfrm>
        </p:spPr>
        <p:txBody>
          <a:bodyPr/>
          <a:lstStyle/>
          <a:p>
            <a:pPr algn="ctr" eaLnBrk="1" hangingPunct="1"/>
            <a:r>
              <a:rPr lang="nb-NO" smtClean="0"/>
              <a:t>Tilskuddsmidler fra Riksantikvaren</a:t>
            </a:r>
          </a:p>
        </p:txBody>
      </p:sp>
      <p:sp>
        <p:nvSpPr>
          <p:cNvPr id="9219" name="Rectangle 3"/>
          <p:cNvSpPr>
            <a:spLocks noGrp="1" noChangeArrowheads="1"/>
          </p:cNvSpPr>
          <p:nvPr>
            <p:ph type="body" idx="1"/>
          </p:nvPr>
        </p:nvSpPr>
        <p:spPr>
          <a:xfrm>
            <a:off x="468313" y="1125538"/>
            <a:ext cx="8229600" cy="5100637"/>
          </a:xfrm>
        </p:spPr>
        <p:txBody>
          <a:bodyPr/>
          <a:lstStyle/>
          <a:p>
            <a:pPr eaLnBrk="1" hangingPunct="1">
              <a:buFontTx/>
              <a:buNone/>
            </a:pPr>
            <a:endParaRPr lang="nb-NO" smtClean="0"/>
          </a:p>
          <a:p>
            <a:pPr lvl="1" eaLnBrk="1" hangingPunct="1">
              <a:buFont typeface="Arial" charset="0"/>
              <a:buChar char="•"/>
            </a:pPr>
            <a:r>
              <a:rPr lang="nb-NO" smtClean="0"/>
              <a:t>Riksantikvaren har tildelt Kongsvinger kommune kr. 100 000,- til fargeundersøkelser i Øvrebyen</a:t>
            </a:r>
          </a:p>
          <a:p>
            <a:pPr lvl="1" eaLnBrk="1" hangingPunct="1">
              <a:buFont typeface="Arial" charset="0"/>
              <a:buChar char="•"/>
            </a:pPr>
            <a:endParaRPr lang="nb-NO" smtClean="0"/>
          </a:p>
          <a:p>
            <a:pPr lvl="1" eaLnBrk="1" hangingPunct="1">
              <a:buFont typeface="Arial" charset="0"/>
              <a:buChar char="•"/>
            </a:pPr>
            <a:r>
              <a:rPr lang="nb-NO" smtClean="0"/>
              <a:t>Arbeidet med veilederen i Øvrebyen og Fargeplanprosjekt i Glommengata bidro til tildelingen – fokus på fargebruk</a:t>
            </a:r>
          </a:p>
          <a:p>
            <a:pPr lvl="1" eaLnBrk="1" hangingPunct="1">
              <a:buFontTx/>
              <a:buNone/>
            </a:pPr>
            <a:endParaRPr lang="nb-NO" smtClean="0"/>
          </a:p>
          <a:p>
            <a:pPr lvl="1" eaLnBrk="1" hangingPunct="1">
              <a:buFont typeface="Arial" charset="0"/>
              <a:buChar char="•"/>
            </a:pPr>
            <a:r>
              <a:rPr lang="nb-NO" smtClean="0"/>
              <a:t>Malerikonservator Jon Brænne er engasjert for å foreta fargeundersøkelsene</a:t>
            </a:r>
          </a:p>
          <a:p>
            <a:pPr lvl="1" eaLnBrk="1" hangingPunct="1">
              <a:buFont typeface="Arial" charset="0"/>
              <a:buChar char="•"/>
            </a:pPr>
            <a:endParaRPr lang="nb-NO" smtClean="0"/>
          </a:p>
          <a:p>
            <a:pPr lvl="1" eaLnBrk="1" hangingPunct="1">
              <a:buFont typeface="Arial" charset="0"/>
              <a:buChar char="•"/>
            </a:pPr>
            <a:r>
              <a:rPr lang="nb-NO" smtClean="0"/>
              <a:t>Skifte av husfarge i spesialområdet bevaring i Øvrebyen er søknadspliktig</a:t>
            </a:r>
          </a:p>
          <a:p>
            <a:pPr lvl="1" eaLnBrk="1" hangingPunct="1">
              <a:buFont typeface="Arial" charset="0"/>
              <a:buChar char="•"/>
            </a:pPr>
            <a:endParaRPr lang="nb-NO" smtClean="0"/>
          </a:p>
          <a:p>
            <a:pPr lvl="1" eaLnBrk="1" hangingPunct="1">
              <a:buFontTx/>
              <a:buNone/>
            </a:pPr>
            <a:endParaRPr lang="nb-NO" smtClean="0"/>
          </a:p>
          <a:p>
            <a:pPr lvl="1" eaLnBrk="1" hangingPunct="1">
              <a:buFontTx/>
              <a:buNone/>
            </a:pPr>
            <a:endParaRPr lang="nb-NO" smtClean="0"/>
          </a:p>
          <a:p>
            <a:pPr lvl="1" eaLnBrk="1" hangingPunct="1">
              <a:buFontTx/>
              <a:buNone/>
            </a:pPr>
            <a:r>
              <a:rPr lang="nb-NO" smtClean="0"/>
              <a:t> </a:t>
            </a:r>
          </a:p>
          <a:p>
            <a:pPr lvl="1" eaLnBrk="1" hangingPunct="1">
              <a:buFontTx/>
              <a:buChar char="•"/>
            </a:pPr>
            <a:endParaRPr lang="nb-NO" smtClean="0"/>
          </a:p>
          <a:p>
            <a:pPr lvl="1" eaLnBrk="1" hangingPunct="1">
              <a:buFontTx/>
              <a:buNone/>
            </a:pPr>
            <a:endParaRPr lang="nb-NO"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r>
              <a:rPr lang="nb-NO" smtClean="0"/>
              <a:t>Befaring høsten 2013</a:t>
            </a:r>
          </a:p>
        </p:txBody>
      </p:sp>
      <p:sp>
        <p:nvSpPr>
          <p:cNvPr id="10243" name="Plassholder for innhold 2"/>
          <p:cNvSpPr>
            <a:spLocks noGrp="1"/>
          </p:cNvSpPr>
          <p:nvPr>
            <p:ph idx="1"/>
          </p:nvPr>
        </p:nvSpPr>
        <p:spPr>
          <a:xfrm>
            <a:off x="1042988" y="1989138"/>
            <a:ext cx="7643812" cy="4464050"/>
          </a:xfrm>
        </p:spPr>
        <p:txBody>
          <a:bodyPr/>
          <a:lstStyle/>
          <a:p>
            <a:pPr marL="457200" lvl="1" indent="0" defTabSz="719138">
              <a:spcBef>
                <a:spcPct val="0"/>
              </a:spcBef>
              <a:buFontTx/>
              <a:buNone/>
            </a:pPr>
            <a:endParaRPr lang="nb-NO" sz="1600" smtClean="0"/>
          </a:p>
          <a:p>
            <a:pPr marL="457200" lvl="1" indent="0" defTabSz="719138">
              <a:spcBef>
                <a:spcPct val="0"/>
              </a:spcBef>
              <a:buFontTx/>
              <a:buNone/>
            </a:pPr>
            <a:endParaRPr lang="nb-NO" sz="1600" smtClean="0"/>
          </a:p>
          <a:p>
            <a:pPr marL="457200" lvl="1" indent="0" defTabSz="719138">
              <a:spcBef>
                <a:spcPct val="0"/>
              </a:spcBef>
              <a:buFontTx/>
              <a:buNone/>
            </a:pPr>
            <a:endParaRPr lang="nb-NO" sz="1600" smtClean="0"/>
          </a:p>
          <a:p>
            <a:pPr marL="457200" lvl="1" indent="0" defTabSz="719138">
              <a:spcBef>
                <a:spcPct val="0"/>
              </a:spcBef>
              <a:buFontTx/>
              <a:buNone/>
            </a:pPr>
            <a:endParaRPr lang="nb-NO" sz="1600" smtClean="0"/>
          </a:p>
          <a:p>
            <a:pPr marL="457200" lvl="1" indent="0" defTabSz="719138">
              <a:spcBef>
                <a:spcPct val="0"/>
              </a:spcBef>
              <a:buFontTx/>
              <a:buNone/>
            </a:pPr>
            <a:endParaRPr lang="nb-NO" sz="1600" smtClean="0"/>
          </a:p>
          <a:p>
            <a:pPr defTabSz="719138">
              <a:buFontTx/>
              <a:buNone/>
            </a:pPr>
            <a:endParaRPr lang="nb-NO" sz="1800" smtClean="0"/>
          </a:p>
          <a:p>
            <a:pPr defTabSz="719138">
              <a:buFontTx/>
              <a:buNone/>
            </a:pPr>
            <a:endParaRPr lang="nb-NO" smtClean="0"/>
          </a:p>
          <a:p>
            <a:pPr defTabSz="719138"/>
            <a:endParaRPr lang="nb-NO" smtClean="0"/>
          </a:p>
        </p:txBody>
      </p:sp>
      <p:pic>
        <p:nvPicPr>
          <p:cNvPr id="10244" name="Picture 4" descr="K:\Teknikk\Forvaltningskontor\Regulering\Bilder\Øvrebyen\Befaring 12.9 fargeanalyse\P9126474.JPG"/>
          <p:cNvPicPr>
            <a:picLocks noChangeAspect="1" noChangeArrowheads="1"/>
          </p:cNvPicPr>
          <p:nvPr/>
        </p:nvPicPr>
        <p:blipFill>
          <a:blip r:embed="rId3" cstate="print"/>
          <a:srcRect/>
          <a:stretch>
            <a:fillRect/>
          </a:stretch>
        </p:blipFill>
        <p:spPr bwMode="auto">
          <a:xfrm>
            <a:off x="4500563" y="476250"/>
            <a:ext cx="3838575" cy="2879725"/>
          </a:xfrm>
          <a:prstGeom prst="rect">
            <a:avLst/>
          </a:prstGeom>
          <a:noFill/>
          <a:ln w="9525">
            <a:noFill/>
            <a:miter lim="800000"/>
            <a:headEnd/>
            <a:tailEnd/>
          </a:ln>
        </p:spPr>
      </p:pic>
      <p:pic>
        <p:nvPicPr>
          <p:cNvPr id="10245" name="Picture 3" descr="K:\Teknikk\Forvaltningskontor\Regulering\Bilder\Øvrebyen\Befaring 12.9 fargeanalyse\P9126518.JPG"/>
          <p:cNvPicPr>
            <a:picLocks noChangeAspect="1" noChangeArrowheads="1"/>
          </p:cNvPicPr>
          <p:nvPr/>
        </p:nvPicPr>
        <p:blipFill>
          <a:blip r:embed="rId4" cstate="print"/>
          <a:srcRect/>
          <a:stretch>
            <a:fillRect/>
          </a:stretch>
        </p:blipFill>
        <p:spPr bwMode="auto">
          <a:xfrm>
            <a:off x="4500563" y="3644900"/>
            <a:ext cx="3838575" cy="2879725"/>
          </a:xfrm>
          <a:prstGeom prst="rect">
            <a:avLst/>
          </a:prstGeom>
          <a:noFill/>
          <a:ln w="9525">
            <a:noFill/>
            <a:miter lim="800000"/>
            <a:headEnd/>
            <a:tailEnd/>
          </a:ln>
        </p:spPr>
      </p:pic>
      <p:pic>
        <p:nvPicPr>
          <p:cNvPr id="10246" name="Picture 1" descr="K:\Teknikk\Forvaltningskontor\Regulering\Bilder\Øvrebyen\Befaring 12.9 fargeanalyse\P9126462.JPG"/>
          <p:cNvPicPr>
            <a:picLocks noChangeAspect="1" noChangeArrowheads="1"/>
          </p:cNvPicPr>
          <p:nvPr/>
        </p:nvPicPr>
        <p:blipFill>
          <a:blip r:embed="rId5" cstate="print"/>
          <a:srcRect/>
          <a:stretch>
            <a:fillRect/>
          </a:stretch>
        </p:blipFill>
        <p:spPr bwMode="auto">
          <a:xfrm>
            <a:off x="1331913" y="1196975"/>
            <a:ext cx="2879725" cy="2159000"/>
          </a:xfrm>
          <a:prstGeom prst="rect">
            <a:avLst/>
          </a:prstGeom>
          <a:noFill/>
          <a:ln w="9525">
            <a:noFill/>
            <a:miter lim="800000"/>
            <a:headEnd/>
            <a:tailEnd/>
          </a:ln>
        </p:spPr>
      </p:pic>
      <p:pic>
        <p:nvPicPr>
          <p:cNvPr id="10247" name="Picture 2" descr="K:\Teknikk\Forvaltningskontor\Regulering\Bilder\Øvrebyen\Befaring 12.9 fargeanalyse\P9126504.JPG"/>
          <p:cNvPicPr>
            <a:picLocks noChangeAspect="1" noChangeArrowheads="1"/>
          </p:cNvPicPr>
          <p:nvPr/>
        </p:nvPicPr>
        <p:blipFill>
          <a:blip r:embed="rId6" cstate="print"/>
          <a:srcRect/>
          <a:stretch>
            <a:fillRect/>
          </a:stretch>
        </p:blipFill>
        <p:spPr bwMode="auto">
          <a:xfrm>
            <a:off x="395288" y="3644900"/>
            <a:ext cx="384016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title"/>
          </p:nvPr>
        </p:nvSpPr>
        <p:spPr/>
        <p:txBody>
          <a:bodyPr/>
          <a:lstStyle/>
          <a:p>
            <a:pPr eaLnBrk="1" hangingPunct="1"/>
            <a:r>
              <a:rPr lang="nb-NO" smtClean="0"/>
              <a:t>Prioriteringsliste </a:t>
            </a:r>
          </a:p>
        </p:txBody>
      </p:sp>
      <p:pic>
        <p:nvPicPr>
          <p:cNvPr id="11267" name="Picture 1"/>
          <p:cNvPicPr>
            <a:picLocks noGrp="1" noChangeAspect="1" noChangeArrowheads="1"/>
          </p:cNvPicPr>
          <p:nvPr>
            <p:ph idx="1"/>
          </p:nvPr>
        </p:nvPicPr>
        <p:blipFill>
          <a:blip r:embed="rId2" cstate="print"/>
          <a:srcRect/>
          <a:stretch>
            <a:fillRect/>
          </a:stretch>
        </p:blipFill>
        <p:spPr>
          <a:xfrm>
            <a:off x="900113" y="1557338"/>
            <a:ext cx="3271837" cy="4525962"/>
          </a:xfrm>
        </p:spPr>
      </p:pic>
      <p:sp>
        <p:nvSpPr>
          <p:cNvPr id="11268" name="TekstSylinder 5"/>
          <p:cNvSpPr txBox="1">
            <a:spLocks noChangeArrowheads="1"/>
          </p:cNvSpPr>
          <p:nvPr/>
        </p:nvSpPr>
        <p:spPr bwMode="auto">
          <a:xfrm>
            <a:off x="4572000" y="1412875"/>
            <a:ext cx="4321175" cy="5078413"/>
          </a:xfrm>
          <a:prstGeom prst="rect">
            <a:avLst/>
          </a:prstGeom>
          <a:noFill/>
          <a:ln w="9525">
            <a:noFill/>
            <a:miter lim="800000"/>
            <a:headEnd/>
            <a:tailEnd/>
          </a:ln>
        </p:spPr>
        <p:txBody>
          <a:bodyPr>
            <a:spAutoFit/>
          </a:bodyPr>
          <a:lstStyle/>
          <a:p>
            <a:r>
              <a:rPr lang="nb-NO">
                <a:solidFill>
                  <a:schemeClr val="bg1"/>
                </a:solidFill>
              </a:rPr>
              <a:t>I samråd med musèet og fylkesantikvar ble det laget en prioriteringsliste over hvilke bygg som skulle fargeundersøkes.</a:t>
            </a:r>
          </a:p>
          <a:p>
            <a:endParaRPr lang="nb-NO">
              <a:solidFill>
                <a:schemeClr val="bg1"/>
              </a:solidFill>
            </a:endParaRPr>
          </a:p>
          <a:p>
            <a:r>
              <a:rPr lang="nb-NO">
                <a:solidFill>
                  <a:schemeClr val="bg1"/>
                </a:solidFill>
              </a:rPr>
              <a:t>Prioriteringslista ble justert etter befaringen. De byggene som kan gi mest kunnskaper om byggeskikk, farger og fargesetting er gitt 1. prioritet.</a:t>
            </a:r>
          </a:p>
          <a:p>
            <a:endParaRPr lang="nb-NO">
              <a:solidFill>
                <a:schemeClr val="bg1"/>
              </a:solidFill>
            </a:endParaRPr>
          </a:p>
          <a:p>
            <a:r>
              <a:rPr lang="nb-NO">
                <a:solidFill>
                  <a:schemeClr val="bg1"/>
                </a:solidFill>
              </a:rPr>
              <a:t>Befaringsrapporten gir en kort omtale av alle byggene som ble vurdert.</a:t>
            </a:r>
          </a:p>
          <a:p>
            <a:endParaRPr lang="nb-NO">
              <a:solidFill>
                <a:schemeClr val="bg1"/>
              </a:solidFill>
            </a:endParaRPr>
          </a:p>
          <a:p>
            <a:r>
              <a:rPr lang="nb-NO">
                <a:solidFill>
                  <a:schemeClr val="bg1"/>
                </a:solidFill>
              </a:rPr>
              <a:t>De som ønsker det kan få befaringsrapporten tilsendt. </a:t>
            </a:r>
          </a:p>
          <a:p>
            <a:endParaRPr lang="nb-NO">
              <a:solidFill>
                <a:schemeClr val="bg1"/>
              </a:solidFill>
            </a:endParaRPr>
          </a:p>
          <a:p>
            <a:r>
              <a:rPr lang="nb-NO">
                <a:solidFill>
                  <a:schemeClr val="bg1"/>
                </a:solidFill>
              </a:rPr>
              <a:t>Private kan bruke rapporten når de skal søke om tilskudd hvis de ønsker det.</a:t>
            </a:r>
          </a:p>
          <a:p>
            <a:endParaRPr lang="nb-NO">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p:txBody>
          <a:bodyPr/>
          <a:lstStyle/>
          <a:p>
            <a:r>
              <a:rPr lang="nb-NO" smtClean="0"/>
              <a:t>Bygg som har fått 1. og 2. prioritet</a:t>
            </a:r>
          </a:p>
        </p:txBody>
      </p:sp>
      <p:pic>
        <p:nvPicPr>
          <p:cNvPr id="12291" name="Picture 2"/>
          <p:cNvPicPr>
            <a:picLocks noGrp="1" noChangeAspect="1" noChangeArrowheads="1"/>
          </p:cNvPicPr>
          <p:nvPr>
            <p:ph idx="1"/>
          </p:nvPr>
        </p:nvPicPr>
        <p:blipFill>
          <a:blip r:embed="rId2" cstate="print"/>
          <a:srcRect/>
          <a:stretch>
            <a:fillRect/>
          </a:stretch>
        </p:blipFill>
        <p:spPr>
          <a:xfrm>
            <a:off x="1487488" y="1600200"/>
            <a:ext cx="5637212" cy="49974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ongsvinger-kommune-2003">
  <a:themeElements>
    <a:clrScheme name="Kongsvinger-kommune-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gsvinger-kommune-2003">
      <a:majorFont>
        <a:latin typeface="Delicious"/>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ngsvinger-kommune-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ngsvinger-kommune-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ngsvinger-kommune-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ngsvinger-kommune-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ngsvinger-kommune-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ngsvinger-kommune-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ngsvinger-kommune-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ngsvinger-kommune-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ngsvinger-kommune-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ngsvinger-kommune-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ngsvinger-kommune-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ngsvinger-kommune-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gendefinert utforming">
  <a:themeElements>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endefinert utforming">
      <a:majorFont>
        <a:latin typeface="Delicious"/>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Kongsvinger-kommune-2003</Template>
  <TotalTime>954</TotalTime>
  <Words>546</Words>
  <Application>Microsoft Office PowerPoint</Application>
  <PresentationFormat>Skjermfremvisning (4:3)</PresentationFormat>
  <Paragraphs>106</Paragraphs>
  <Slides>10</Slides>
  <Notes>8</Notes>
  <HiddenSlides>0</HiddenSlides>
  <MMClips>0</MMClips>
  <ScaleCrop>false</ScaleCrop>
  <HeadingPairs>
    <vt:vector size="4" baseType="variant">
      <vt:variant>
        <vt:lpstr>Tema</vt:lpstr>
      </vt:variant>
      <vt:variant>
        <vt:i4>2</vt:i4>
      </vt:variant>
      <vt:variant>
        <vt:lpstr>Lysbildetitler</vt:lpstr>
      </vt:variant>
      <vt:variant>
        <vt:i4>10</vt:i4>
      </vt:variant>
    </vt:vector>
  </HeadingPairs>
  <TitlesOfParts>
    <vt:vector size="12" baseType="lpstr">
      <vt:lpstr>Kongsvinger-kommune-2003</vt:lpstr>
      <vt:lpstr>Egendefinert utforming</vt:lpstr>
      <vt:lpstr>LUK  Prosjekt Øvrebyen</vt:lpstr>
      <vt:lpstr>Veileder for Øvrebyen</vt:lpstr>
      <vt:lpstr>Avfallshåndtering</vt:lpstr>
      <vt:lpstr>Felles visjon</vt:lpstr>
      <vt:lpstr>         Fargeundersøkelser i Øvrebyen</vt:lpstr>
      <vt:lpstr>Tilskuddsmidler fra Riksantikvaren</vt:lpstr>
      <vt:lpstr>Befaring høsten 2013</vt:lpstr>
      <vt:lpstr>Prioriteringsliste </vt:lpstr>
      <vt:lpstr>Bygg som har fått 1. og 2. prioritet</vt:lpstr>
      <vt:lpstr>Følgende bygninger blir fargeundersøkt i april/mai 2014</vt:lpstr>
    </vt:vector>
  </TitlesOfParts>
  <Company>Kongsvinger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kno6393</dc:creator>
  <cp:lastModifiedBy>Trond Hagerud</cp:lastModifiedBy>
  <cp:revision>101</cp:revision>
  <dcterms:created xsi:type="dcterms:W3CDTF">2012-11-19T09:52:20Z</dcterms:created>
  <dcterms:modified xsi:type="dcterms:W3CDTF">2014-04-03T09:40:32Z</dcterms:modified>
</cp:coreProperties>
</file>